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1" r:id="rId2"/>
    <p:sldId id="2613" r:id="rId3"/>
    <p:sldId id="2562" r:id="rId4"/>
    <p:sldId id="2563" r:id="rId5"/>
    <p:sldId id="2564" r:id="rId6"/>
    <p:sldId id="2612" r:id="rId7"/>
    <p:sldId id="2566" r:id="rId8"/>
    <p:sldId id="2567" r:id="rId9"/>
    <p:sldId id="2568" r:id="rId10"/>
    <p:sldId id="2601" r:id="rId11"/>
    <p:sldId id="2569" r:id="rId12"/>
    <p:sldId id="2572" r:id="rId13"/>
    <p:sldId id="2611" r:id="rId14"/>
    <p:sldId id="2573" r:id="rId15"/>
    <p:sldId id="2574" r:id="rId16"/>
    <p:sldId id="2575" r:id="rId17"/>
    <p:sldId id="2603" r:id="rId18"/>
    <p:sldId id="2605" r:id="rId19"/>
    <p:sldId id="2604" r:id="rId20"/>
    <p:sldId id="2577" r:id="rId21"/>
    <p:sldId id="2579" r:id="rId22"/>
    <p:sldId id="2580" r:id="rId23"/>
    <p:sldId id="2606" r:id="rId24"/>
    <p:sldId id="2582" r:id="rId25"/>
    <p:sldId id="2583" r:id="rId26"/>
    <p:sldId id="2584" r:id="rId27"/>
    <p:sldId id="2586" r:id="rId28"/>
    <p:sldId id="2588" r:id="rId29"/>
    <p:sldId id="2589" r:id="rId30"/>
    <p:sldId id="2591" r:id="rId31"/>
    <p:sldId id="2596" r:id="rId32"/>
    <p:sldId id="2597" r:id="rId33"/>
    <p:sldId id="2598" r:id="rId34"/>
    <p:sldId id="2599" r:id="rId35"/>
    <p:sldId id="2600" r:id="rId36"/>
    <p:sldId id="2592" r:id="rId37"/>
    <p:sldId id="2593" r:id="rId38"/>
    <p:sldId id="2594" r:id="rId39"/>
    <p:sldId id="2595" r:id="rId40"/>
    <p:sldId id="2610" r:id="rId41"/>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l Up Your Java Code with Spring Framework" id="{44083EC6-4330-4E8A-A58C-93FDAA68964B}">
          <p14:sldIdLst>
            <p14:sldId id="2561"/>
            <p14:sldId id="2613"/>
            <p14:sldId id="2562"/>
          </p14:sldIdLst>
        </p14:section>
        <p14:section name="Introduction to Spring Framework" id="{0C0925A6-EC7F-4EE1-8C3C-9541C46D5B96}">
          <p14:sldIdLst>
            <p14:sldId id="2563"/>
            <p14:sldId id="2564"/>
            <p14:sldId id="2612"/>
            <p14:sldId id="2566"/>
          </p14:sldIdLst>
        </p14:section>
        <p14:section name="Core Concepts of Spring Framework" id="{4E3C5BB4-6C97-450E-B8F0-09FAFB62A9B4}">
          <p14:sldIdLst>
            <p14:sldId id="2567"/>
            <p14:sldId id="2568"/>
            <p14:sldId id="2601"/>
            <p14:sldId id="2569"/>
          </p14:sldIdLst>
        </p14:section>
        <p14:section name="Spring Application Context and Bean Lifecycle" id="{2DFB4500-2DBE-4475-8059-F18C235F12AC}">
          <p14:sldIdLst>
            <p14:sldId id="2572"/>
            <p14:sldId id="2611"/>
            <p14:sldId id="2573"/>
            <p14:sldId id="2574"/>
          </p14:sldIdLst>
        </p14:section>
        <p14:section name="Spring MVC for Web Applications" id="{3A4F4039-DD3F-482A-8EC4-EF838BCF261C}">
          <p14:sldIdLst>
            <p14:sldId id="2575"/>
            <p14:sldId id="2603"/>
            <p14:sldId id="2605"/>
            <p14:sldId id="2604"/>
            <p14:sldId id="2577"/>
          </p14:sldIdLst>
        </p14:section>
        <p14:section name="Spring Security for Application Protection" id="{98CA5BDE-0579-428B-B232-C4ABD0FFEEDD}">
          <p14:sldIdLst>
            <p14:sldId id="2579"/>
            <p14:sldId id="2580"/>
            <p14:sldId id="2606"/>
            <p14:sldId id="2582"/>
          </p14:sldIdLst>
        </p14:section>
        <p14:section name="Exploring Spring Security Pre-Authorization Filters and AOP Proxy Concepts" id="{48F2E9FD-E7F9-4148-9AE9-AE5828214532}">
          <p14:sldIdLst>
            <p14:sldId id="2583"/>
            <p14:sldId id="2584"/>
            <p14:sldId id="2586"/>
          </p14:sldIdLst>
        </p14:section>
        <p14:section name="Spring Data Layer Integration" id="{FEE728A3-1173-45E0-BD56-0EB8F46AA4BA}">
          <p14:sldIdLst>
            <p14:sldId id="2588"/>
            <p14:sldId id="2589"/>
            <p14:sldId id="2591"/>
          </p14:sldIdLst>
        </p14:section>
        <p14:section name="Transaction Management in Spring" id="{CBCF9C5A-3C50-499D-B8BD-D10B387ABD18}">
          <p14:sldIdLst/>
        </p14:section>
        <p14:section name="Spring Boot for Rapid Development" id="{B9EA73C8-933E-4FC3-B20B-19A32840EEA8}">
          <p14:sldIdLst>
            <p14:sldId id="2596"/>
            <p14:sldId id="2597"/>
            <p14:sldId id="2598"/>
            <p14:sldId id="2599"/>
          </p14:sldIdLst>
        </p14:section>
        <p14:section name="Conclusion" id="{14DDF8E9-6C72-47E1-9D3D-D08CFC84A093}">
          <p14:sldIdLst>
            <p14:sldId id="2600"/>
            <p14:sldId id="2592"/>
            <p14:sldId id="2593"/>
            <p14:sldId id="2594"/>
            <p14:sldId id="2595"/>
            <p14:sldId id="26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0556" autoAdjust="0"/>
  </p:normalViewPr>
  <p:slideViewPr>
    <p:cSldViewPr snapToGrid="0">
      <p:cViewPr varScale="1">
        <p:scale>
          <a:sx n="102" d="100"/>
          <a:sy n="102" d="100"/>
        </p:scale>
        <p:origin x="312" y="2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2BB82-135C-4645-B3CC-F6F65F1D34B9}" type="doc">
      <dgm:prSet loTypeId="urn:microsoft.com/office/officeart/2018/5/layout/IconCircleLabel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97A99DE5-BADD-4FBA-92CF-10D231747035}">
      <dgm:prSet/>
      <dgm:spPr/>
      <dgm:t>
        <a:bodyPr/>
        <a:lstStyle/>
        <a:p>
          <a:pPr>
            <a:lnSpc>
              <a:spcPct val="100000"/>
            </a:lnSpc>
            <a:defRPr cap="all"/>
          </a:pPr>
          <a:r>
            <a:rPr lang="en-US" dirty="0"/>
            <a:t>Spring MVC is ideal for building scalable web applications.</a:t>
          </a:r>
        </a:p>
      </dgm:t>
    </dgm:pt>
    <dgm:pt modelId="{3CC5E099-6E0D-401F-9EEB-A3DD82B39250}" type="parTrans" cxnId="{BA1FF9D1-D0D4-4F30-A234-08A862A85321}">
      <dgm:prSet/>
      <dgm:spPr/>
      <dgm:t>
        <a:bodyPr/>
        <a:lstStyle/>
        <a:p>
          <a:endParaRPr lang="en-US"/>
        </a:p>
      </dgm:t>
    </dgm:pt>
    <dgm:pt modelId="{F76564B4-3614-42A3-8379-13490DCB95CA}" type="sibTrans" cxnId="{BA1FF9D1-D0D4-4F30-A234-08A862A85321}">
      <dgm:prSet/>
      <dgm:spPr/>
      <dgm:t>
        <a:bodyPr/>
        <a:lstStyle/>
        <a:p>
          <a:endParaRPr lang="en-US"/>
        </a:p>
      </dgm:t>
    </dgm:pt>
    <dgm:pt modelId="{0667B9B1-B0EF-401B-8F50-8E005E60DFE6}">
      <dgm:prSet/>
      <dgm:spPr/>
      <dgm:t>
        <a:bodyPr/>
        <a:lstStyle/>
        <a:p>
          <a:pPr>
            <a:lnSpc>
              <a:spcPct val="100000"/>
            </a:lnSpc>
            <a:defRPr cap="all"/>
          </a:pPr>
          <a:r>
            <a:rPr lang="en-US" dirty="0"/>
            <a:t>It supports RESTful web services.</a:t>
          </a:r>
        </a:p>
      </dgm:t>
    </dgm:pt>
    <dgm:pt modelId="{B39D1ACA-2F48-4C88-B9CE-0585CB5E42BA}" type="parTrans" cxnId="{06D8E55E-4213-4262-AEF6-9C29B9CE1A86}">
      <dgm:prSet/>
      <dgm:spPr/>
      <dgm:t>
        <a:bodyPr/>
        <a:lstStyle/>
        <a:p>
          <a:endParaRPr lang="en-US"/>
        </a:p>
      </dgm:t>
    </dgm:pt>
    <dgm:pt modelId="{1924DBE6-EAF0-4596-B4AA-0D56790B3CAF}" type="sibTrans" cxnId="{06D8E55E-4213-4262-AEF6-9C29B9CE1A86}">
      <dgm:prSet/>
      <dgm:spPr/>
      <dgm:t>
        <a:bodyPr/>
        <a:lstStyle/>
        <a:p>
          <a:endParaRPr lang="en-US"/>
        </a:p>
      </dgm:t>
    </dgm:pt>
    <dgm:pt modelId="{432226E2-E952-49EC-9E70-CE46EF8E00FC}">
      <dgm:prSet/>
      <dgm:spPr/>
      <dgm:t>
        <a:bodyPr/>
        <a:lstStyle/>
        <a:p>
          <a:pPr>
            <a:lnSpc>
              <a:spcPct val="100000"/>
            </a:lnSpc>
            <a:defRPr cap="all"/>
          </a:pPr>
          <a:r>
            <a:rPr lang="en-US" dirty="0"/>
            <a:t>Integrates seamlessly with other Spring modules.</a:t>
          </a:r>
        </a:p>
      </dgm:t>
    </dgm:pt>
    <dgm:pt modelId="{AD6EA640-457C-4F54-8C12-12705BDB0DE6}" type="parTrans" cxnId="{A11E5218-08CC-4106-AB09-5A5D8DE88E2E}">
      <dgm:prSet/>
      <dgm:spPr/>
      <dgm:t>
        <a:bodyPr/>
        <a:lstStyle/>
        <a:p>
          <a:endParaRPr lang="en-US"/>
        </a:p>
      </dgm:t>
    </dgm:pt>
    <dgm:pt modelId="{6E4D1EF4-01FE-45FB-B48B-357F80A2D9D3}" type="sibTrans" cxnId="{A11E5218-08CC-4106-AB09-5A5D8DE88E2E}">
      <dgm:prSet/>
      <dgm:spPr/>
      <dgm:t>
        <a:bodyPr/>
        <a:lstStyle/>
        <a:p>
          <a:endParaRPr lang="en-US"/>
        </a:p>
      </dgm:t>
    </dgm:pt>
    <dgm:pt modelId="{FF6C9819-1CF2-432C-8826-181551E1AB41}" type="pres">
      <dgm:prSet presAssocID="{8D42BB82-135C-4645-B3CC-F6F65F1D34B9}" presName="root" presStyleCnt="0">
        <dgm:presLayoutVars>
          <dgm:dir/>
          <dgm:resizeHandles val="exact"/>
        </dgm:presLayoutVars>
      </dgm:prSet>
      <dgm:spPr/>
    </dgm:pt>
    <dgm:pt modelId="{A98DB406-1BC3-4C52-A0E5-7C3B0BBF56A1}" type="pres">
      <dgm:prSet presAssocID="{97A99DE5-BADD-4FBA-92CF-10D231747035}" presName="compNode" presStyleCnt="0"/>
      <dgm:spPr/>
    </dgm:pt>
    <dgm:pt modelId="{CE16CB92-1B01-4E1D-80A4-254F0D09BA74}" type="pres">
      <dgm:prSet presAssocID="{97A99DE5-BADD-4FBA-92CF-10D231747035}" presName="iconBgRect" presStyleLbl="bgShp" presStyleIdx="0" presStyleCnt="3"/>
      <dgm:spPr/>
    </dgm:pt>
    <dgm:pt modelId="{0D15296E-9D1E-4113-BC1A-F18A16CC650D}" type="pres">
      <dgm:prSet presAssocID="{97A99DE5-BADD-4FBA-92CF-10D23174703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B20708B-F81E-448C-8144-0093425AAB86}" type="pres">
      <dgm:prSet presAssocID="{97A99DE5-BADD-4FBA-92CF-10D231747035}" presName="spaceRect" presStyleCnt="0"/>
      <dgm:spPr/>
    </dgm:pt>
    <dgm:pt modelId="{2C93C8EB-33E4-4814-A729-93A334BC0A95}" type="pres">
      <dgm:prSet presAssocID="{97A99DE5-BADD-4FBA-92CF-10D231747035}" presName="textRect" presStyleLbl="revTx" presStyleIdx="0" presStyleCnt="3">
        <dgm:presLayoutVars>
          <dgm:chMax val="1"/>
          <dgm:chPref val="1"/>
        </dgm:presLayoutVars>
      </dgm:prSet>
      <dgm:spPr/>
    </dgm:pt>
    <dgm:pt modelId="{406FEA86-9405-4668-AF4E-164374512DFF}" type="pres">
      <dgm:prSet presAssocID="{F76564B4-3614-42A3-8379-13490DCB95CA}" presName="sibTrans" presStyleCnt="0"/>
      <dgm:spPr/>
    </dgm:pt>
    <dgm:pt modelId="{D02FB70B-581C-4FFF-87DE-9E85A9C063B0}" type="pres">
      <dgm:prSet presAssocID="{0667B9B1-B0EF-401B-8F50-8E005E60DFE6}" presName="compNode" presStyleCnt="0"/>
      <dgm:spPr/>
    </dgm:pt>
    <dgm:pt modelId="{6AE0D2CF-716D-4837-B4C2-2CA76196641E}" type="pres">
      <dgm:prSet presAssocID="{0667B9B1-B0EF-401B-8F50-8E005E60DFE6}" presName="iconBgRect" presStyleLbl="bgShp" presStyleIdx="1" presStyleCnt="3"/>
      <dgm:spPr/>
    </dgm:pt>
    <dgm:pt modelId="{F101CD8E-F3E3-4EAB-A727-0EB3673F9B16}" type="pres">
      <dgm:prSet presAssocID="{0667B9B1-B0EF-401B-8F50-8E005E60DF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38840859-E5EC-4D3D-9BAA-FEB89765719B}" type="pres">
      <dgm:prSet presAssocID="{0667B9B1-B0EF-401B-8F50-8E005E60DFE6}" presName="spaceRect" presStyleCnt="0"/>
      <dgm:spPr/>
    </dgm:pt>
    <dgm:pt modelId="{D0E8419C-091A-411D-8E56-D17E746781EE}" type="pres">
      <dgm:prSet presAssocID="{0667B9B1-B0EF-401B-8F50-8E005E60DFE6}" presName="textRect" presStyleLbl="revTx" presStyleIdx="1" presStyleCnt="3">
        <dgm:presLayoutVars>
          <dgm:chMax val="1"/>
          <dgm:chPref val="1"/>
        </dgm:presLayoutVars>
      </dgm:prSet>
      <dgm:spPr/>
    </dgm:pt>
    <dgm:pt modelId="{AE18732F-793B-4522-BC4C-343FF82741CD}" type="pres">
      <dgm:prSet presAssocID="{1924DBE6-EAF0-4596-B4AA-0D56790B3CAF}" presName="sibTrans" presStyleCnt="0"/>
      <dgm:spPr/>
    </dgm:pt>
    <dgm:pt modelId="{A2CC1471-C105-4331-BFF1-FC21434BAB52}" type="pres">
      <dgm:prSet presAssocID="{432226E2-E952-49EC-9E70-CE46EF8E00FC}" presName="compNode" presStyleCnt="0"/>
      <dgm:spPr/>
    </dgm:pt>
    <dgm:pt modelId="{A4F896E1-9DAE-4F95-B448-A9F81DB9DBA9}" type="pres">
      <dgm:prSet presAssocID="{432226E2-E952-49EC-9E70-CE46EF8E00FC}" presName="iconBgRect" presStyleLbl="bgShp" presStyleIdx="2" presStyleCnt="3"/>
      <dgm:spPr/>
    </dgm:pt>
    <dgm:pt modelId="{9354CA3A-0E89-4BDF-8817-3302D868050F}" type="pres">
      <dgm:prSet presAssocID="{432226E2-E952-49EC-9E70-CE46EF8E00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0F74B79-1E06-443C-8724-B743400C1D7C}" type="pres">
      <dgm:prSet presAssocID="{432226E2-E952-49EC-9E70-CE46EF8E00FC}" presName="spaceRect" presStyleCnt="0"/>
      <dgm:spPr/>
    </dgm:pt>
    <dgm:pt modelId="{D20DF098-6DB7-4D28-93DF-F188FE97466D}" type="pres">
      <dgm:prSet presAssocID="{432226E2-E952-49EC-9E70-CE46EF8E00FC}" presName="textRect" presStyleLbl="revTx" presStyleIdx="2" presStyleCnt="3">
        <dgm:presLayoutVars>
          <dgm:chMax val="1"/>
          <dgm:chPref val="1"/>
        </dgm:presLayoutVars>
      </dgm:prSet>
      <dgm:spPr/>
    </dgm:pt>
  </dgm:ptLst>
  <dgm:cxnLst>
    <dgm:cxn modelId="{A11E5218-08CC-4106-AB09-5A5D8DE88E2E}" srcId="{8D42BB82-135C-4645-B3CC-F6F65F1D34B9}" destId="{432226E2-E952-49EC-9E70-CE46EF8E00FC}" srcOrd="2" destOrd="0" parTransId="{AD6EA640-457C-4F54-8C12-12705BDB0DE6}" sibTransId="{6E4D1EF4-01FE-45FB-B48B-357F80A2D9D3}"/>
    <dgm:cxn modelId="{865A355E-642E-4856-9187-2B1B96CD8C4D}" type="presOf" srcId="{432226E2-E952-49EC-9E70-CE46EF8E00FC}" destId="{D20DF098-6DB7-4D28-93DF-F188FE97466D}" srcOrd="0" destOrd="0" presId="urn:microsoft.com/office/officeart/2018/5/layout/IconCircleLabelList"/>
    <dgm:cxn modelId="{06D8E55E-4213-4262-AEF6-9C29B9CE1A86}" srcId="{8D42BB82-135C-4645-B3CC-F6F65F1D34B9}" destId="{0667B9B1-B0EF-401B-8F50-8E005E60DFE6}" srcOrd="1" destOrd="0" parTransId="{B39D1ACA-2F48-4C88-B9CE-0585CB5E42BA}" sibTransId="{1924DBE6-EAF0-4596-B4AA-0D56790B3CAF}"/>
    <dgm:cxn modelId="{CEC3B990-6E0C-400D-AFF9-01B12A68822F}" type="presOf" srcId="{0667B9B1-B0EF-401B-8F50-8E005E60DFE6}" destId="{D0E8419C-091A-411D-8E56-D17E746781EE}" srcOrd="0" destOrd="0" presId="urn:microsoft.com/office/officeart/2018/5/layout/IconCircleLabelList"/>
    <dgm:cxn modelId="{E1A1EDB3-EE0D-4A0E-B533-B6B400E9B7B4}" type="presOf" srcId="{8D42BB82-135C-4645-B3CC-F6F65F1D34B9}" destId="{FF6C9819-1CF2-432C-8826-181551E1AB41}" srcOrd="0" destOrd="0" presId="urn:microsoft.com/office/officeart/2018/5/layout/IconCircleLabelList"/>
    <dgm:cxn modelId="{03EE55CD-D92E-4F38-A558-B4EE8FD6A1BE}" type="presOf" srcId="{97A99DE5-BADD-4FBA-92CF-10D231747035}" destId="{2C93C8EB-33E4-4814-A729-93A334BC0A95}" srcOrd="0" destOrd="0" presId="urn:microsoft.com/office/officeart/2018/5/layout/IconCircleLabelList"/>
    <dgm:cxn modelId="{BA1FF9D1-D0D4-4F30-A234-08A862A85321}" srcId="{8D42BB82-135C-4645-B3CC-F6F65F1D34B9}" destId="{97A99DE5-BADD-4FBA-92CF-10D231747035}" srcOrd="0" destOrd="0" parTransId="{3CC5E099-6E0D-401F-9EEB-A3DD82B39250}" sibTransId="{F76564B4-3614-42A3-8379-13490DCB95CA}"/>
    <dgm:cxn modelId="{DF8CD5A2-EF51-4ADE-B6C5-00516EE3EE9B}" type="presParOf" srcId="{FF6C9819-1CF2-432C-8826-181551E1AB41}" destId="{A98DB406-1BC3-4C52-A0E5-7C3B0BBF56A1}" srcOrd="0" destOrd="0" presId="urn:microsoft.com/office/officeart/2018/5/layout/IconCircleLabelList"/>
    <dgm:cxn modelId="{00D797CD-BC76-451C-8EC1-8208F561F6D8}" type="presParOf" srcId="{A98DB406-1BC3-4C52-A0E5-7C3B0BBF56A1}" destId="{CE16CB92-1B01-4E1D-80A4-254F0D09BA74}" srcOrd="0" destOrd="0" presId="urn:microsoft.com/office/officeart/2018/5/layout/IconCircleLabelList"/>
    <dgm:cxn modelId="{5596B6B0-D2F7-4E4A-9EDA-DF5FED00299F}" type="presParOf" srcId="{A98DB406-1BC3-4C52-A0E5-7C3B0BBF56A1}" destId="{0D15296E-9D1E-4113-BC1A-F18A16CC650D}" srcOrd="1" destOrd="0" presId="urn:microsoft.com/office/officeart/2018/5/layout/IconCircleLabelList"/>
    <dgm:cxn modelId="{7EED4922-683F-4A50-9047-9C631E527961}" type="presParOf" srcId="{A98DB406-1BC3-4C52-A0E5-7C3B0BBF56A1}" destId="{BB20708B-F81E-448C-8144-0093425AAB86}" srcOrd="2" destOrd="0" presId="urn:microsoft.com/office/officeart/2018/5/layout/IconCircleLabelList"/>
    <dgm:cxn modelId="{B98225B0-59C4-4459-A105-CC345B4AD474}" type="presParOf" srcId="{A98DB406-1BC3-4C52-A0E5-7C3B0BBF56A1}" destId="{2C93C8EB-33E4-4814-A729-93A334BC0A95}" srcOrd="3" destOrd="0" presId="urn:microsoft.com/office/officeart/2018/5/layout/IconCircleLabelList"/>
    <dgm:cxn modelId="{6D3F08F7-5F6A-4F6F-ADB4-D94AC95E2773}" type="presParOf" srcId="{FF6C9819-1CF2-432C-8826-181551E1AB41}" destId="{406FEA86-9405-4668-AF4E-164374512DFF}" srcOrd="1" destOrd="0" presId="urn:microsoft.com/office/officeart/2018/5/layout/IconCircleLabelList"/>
    <dgm:cxn modelId="{7B498DA5-260D-41AC-9BE1-DB2C97C8B8C3}" type="presParOf" srcId="{FF6C9819-1CF2-432C-8826-181551E1AB41}" destId="{D02FB70B-581C-4FFF-87DE-9E85A9C063B0}" srcOrd="2" destOrd="0" presId="urn:microsoft.com/office/officeart/2018/5/layout/IconCircleLabelList"/>
    <dgm:cxn modelId="{8436BE9B-75AB-4CD6-A873-D443AB5C7779}" type="presParOf" srcId="{D02FB70B-581C-4FFF-87DE-9E85A9C063B0}" destId="{6AE0D2CF-716D-4837-B4C2-2CA76196641E}" srcOrd="0" destOrd="0" presId="urn:microsoft.com/office/officeart/2018/5/layout/IconCircleLabelList"/>
    <dgm:cxn modelId="{12DFA335-AFD1-40F7-B57E-03A4C7290D06}" type="presParOf" srcId="{D02FB70B-581C-4FFF-87DE-9E85A9C063B0}" destId="{F101CD8E-F3E3-4EAB-A727-0EB3673F9B16}" srcOrd="1" destOrd="0" presId="urn:microsoft.com/office/officeart/2018/5/layout/IconCircleLabelList"/>
    <dgm:cxn modelId="{11FDCA6B-A73F-4B13-A2D3-2B4FDDC152BC}" type="presParOf" srcId="{D02FB70B-581C-4FFF-87DE-9E85A9C063B0}" destId="{38840859-E5EC-4D3D-9BAA-FEB89765719B}" srcOrd="2" destOrd="0" presId="urn:microsoft.com/office/officeart/2018/5/layout/IconCircleLabelList"/>
    <dgm:cxn modelId="{34EE5C43-7D2D-4C4E-9CCF-3B8ACBEAC996}" type="presParOf" srcId="{D02FB70B-581C-4FFF-87DE-9E85A9C063B0}" destId="{D0E8419C-091A-411D-8E56-D17E746781EE}" srcOrd="3" destOrd="0" presId="urn:microsoft.com/office/officeart/2018/5/layout/IconCircleLabelList"/>
    <dgm:cxn modelId="{3980A13A-FC9E-46DA-A76E-9D3B042A93C2}" type="presParOf" srcId="{FF6C9819-1CF2-432C-8826-181551E1AB41}" destId="{AE18732F-793B-4522-BC4C-343FF82741CD}" srcOrd="3" destOrd="0" presId="urn:microsoft.com/office/officeart/2018/5/layout/IconCircleLabelList"/>
    <dgm:cxn modelId="{DDBAAC7A-89E9-4101-A2A0-9D9D7CA8B177}" type="presParOf" srcId="{FF6C9819-1CF2-432C-8826-181551E1AB41}" destId="{A2CC1471-C105-4331-BFF1-FC21434BAB52}" srcOrd="4" destOrd="0" presId="urn:microsoft.com/office/officeart/2018/5/layout/IconCircleLabelList"/>
    <dgm:cxn modelId="{3B7FD222-48A5-4AA7-B685-03679D53D6D5}" type="presParOf" srcId="{A2CC1471-C105-4331-BFF1-FC21434BAB52}" destId="{A4F896E1-9DAE-4F95-B448-A9F81DB9DBA9}" srcOrd="0" destOrd="0" presId="urn:microsoft.com/office/officeart/2018/5/layout/IconCircleLabelList"/>
    <dgm:cxn modelId="{0B42275C-DE69-48D2-A2A9-3B448AAF1250}" type="presParOf" srcId="{A2CC1471-C105-4331-BFF1-FC21434BAB52}" destId="{9354CA3A-0E89-4BDF-8817-3302D868050F}" srcOrd="1" destOrd="0" presId="urn:microsoft.com/office/officeart/2018/5/layout/IconCircleLabelList"/>
    <dgm:cxn modelId="{67D64075-1897-43F2-8EB1-F5E9EDCB339D}" type="presParOf" srcId="{A2CC1471-C105-4331-BFF1-FC21434BAB52}" destId="{40F74B79-1E06-443C-8724-B743400C1D7C}" srcOrd="2" destOrd="0" presId="urn:microsoft.com/office/officeart/2018/5/layout/IconCircleLabelList"/>
    <dgm:cxn modelId="{3820DDEE-6A17-48A0-97E7-088A2A6D6853}" type="presParOf" srcId="{A2CC1471-C105-4331-BFF1-FC21434BAB52}" destId="{D20DF098-6DB7-4D28-93DF-F188FE97466D}"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DE8EB-059D-4077-98D2-5B287EC4185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4AB77B9-A3D7-478F-A2DB-979F4AB4B7E1}">
      <dgm:prSet/>
      <dgm:spPr/>
      <dgm:t>
        <a:bodyPr/>
        <a:lstStyle/>
        <a:p>
          <a:pPr>
            <a:lnSpc>
              <a:spcPct val="100000"/>
            </a:lnSpc>
            <a:defRPr b="1"/>
          </a:pPr>
          <a:r>
            <a:rPr lang="en-GB"/>
            <a:t>Enhancing Java Development</a:t>
          </a:r>
          <a:endParaRPr lang="en-US"/>
        </a:p>
      </dgm:t>
    </dgm:pt>
    <dgm:pt modelId="{2ABDEC67-9B7B-4221-B5F0-392D042CC769}" type="parTrans" cxnId="{0004B5B9-33BC-4B39-A0A2-0AF358C50B18}">
      <dgm:prSet/>
      <dgm:spPr/>
      <dgm:t>
        <a:bodyPr/>
        <a:lstStyle/>
        <a:p>
          <a:endParaRPr lang="en-US"/>
        </a:p>
      </dgm:t>
    </dgm:pt>
    <dgm:pt modelId="{A5A69065-959C-4B2E-945C-DD0648200AEB}" type="sibTrans" cxnId="{0004B5B9-33BC-4B39-A0A2-0AF358C50B18}">
      <dgm:prSet/>
      <dgm:spPr/>
      <dgm:t>
        <a:bodyPr/>
        <a:lstStyle/>
        <a:p>
          <a:pPr>
            <a:lnSpc>
              <a:spcPct val="100000"/>
            </a:lnSpc>
            <a:defRPr b="1"/>
          </a:pPr>
          <a:endParaRPr lang="en-US"/>
        </a:p>
      </dgm:t>
    </dgm:pt>
    <dgm:pt modelId="{984FFC18-EE46-4D95-9C5F-80481D67FA3D}">
      <dgm:prSet/>
      <dgm:spPr/>
      <dgm:t>
        <a:bodyPr/>
        <a:lstStyle/>
        <a:p>
          <a:pPr>
            <a:lnSpc>
              <a:spcPct val="100000"/>
            </a:lnSpc>
          </a:pPr>
          <a:r>
            <a:rPr lang="en-GB"/>
            <a:t>The Spring Framework and Spring Boot provide essential tools that enhance Java application development significantly.</a:t>
          </a:r>
          <a:endParaRPr lang="en-US"/>
        </a:p>
      </dgm:t>
    </dgm:pt>
    <dgm:pt modelId="{5F506C8C-3C8D-4C35-928C-9D1B5D183268}" type="parTrans" cxnId="{F9C0616F-3380-4ADB-9A8A-44E369FEA5FA}">
      <dgm:prSet/>
      <dgm:spPr/>
      <dgm:t>
        <a:bodyPr/>
        <a:lstStyle/>
        <a:p>
          <a:endParaRPr lang="en-US"/>
        </a:p>
      </dgm:t>
    </dgm:pt>
    <dgm:pt modelId="{80554A77-3EBC-469A-8E1A-C155286B5DE3}" type="sibTrans" cxnId="{F9C0616F-3380-4ADB-9A8A-44E369FEA5FA}">
      <dgm:prSet/>
      <dgm:spPr/>
      <dgm:t>
        <a:bodyPr/>
        <a:lstStyle/>
        <a:p>
          <a:endParaRPr lang="en-US"/>
        </a:p>
      </dgm:t>
    </dgm:pt>
    <dgm:pt modelId="{240BAF8A-DF65-4347-82B9-C495DC8A2DF6}">
      <dgm:prSet/>
      <dgm:spPr/>
      <dgm:t>
        <a:bodyPr/>
        <a:lstStyle/>
        <a:p>
          <a:pPr>
            <a:lnSpc>
              <a:spcPct val="100000"/>
            </a:lnSpc>
            <a:defRPr b="1"/>
          </a:pPr>
          <a:r>
            <a:rPr lang="en-GB"/>
            <a:t>Building Secure Applications</a:t>
          </a:r>
          <a:endParaRPr lang="en-US"/>
        </a:p>
      </dgm:t>
    </dgm:pt>
    <dgm:pt modelId="{89F25580-0515-4CA1-B761-DAD9FDACC852}" type="parTrans" cxnId="{82D3469E-0692-4B2F-98CA-4491E7DA221A}">
      <dgm:prSet/>
      <dgm:spPr/>
      <dgm:t>
        <a:bodyPr/>
        <a:lstStyle/>
        <a:p>
          <a:endParaRPr lang="en-US"/>
        </a:p>
      </dgm:t>
    </dgm:pt>
    <dgm:pt modelId="{2B5A49C5-A1FC-4066-869A-407B0790BA60}" type="sibTrans" cxnId="{82D3469E-0692-4B2F-98CA-4491E7DA221A}">
      <dgm:prSet/>
      <dgm:spPr/>
      <dgm:t>
        <a:bodyPr/>
        <a:lstStyle/>
        <a:p>
          <a:pPr>
            <a:lnSpc>
              <a:spcPct val="100000"/>
            </a:lnSpc>
            <a:defRPr b="1"/>
          </a:pPr>
          <a:endParaRPr lang="en-US"/>
        </a:p>
      </dgm:t>
    </dgm:pt>
    <dgm:pt modelId="{8389C522-5A96-4684-82F7-BE42FD1D93FE}">
      <dgm:prSet/>
      <dgm:spPr/>
      <dgm:t>
        <a:bodyPr/>
        <a:lstStyle/>
        <a:p>
          <a:pPr>
            <a:lnSpc>
              <a:spcPct val="100000"/>
            </a:lnSpc>
          </a:pPr>
          <a:r>
            <a:rPr lang="en-GB"/>
            <a:t>These frameworks help developers create secure applications with built-in security features and best practices.</a:t>
          </a:r>
          <a:endParaRPr lang="en-US"/>
        </a:p>
      </dgm:t>
    </dgm:pt>
    <dgm:pt modelId="{D51E02E3-EF61-42BE-AAF0-DDE7356CD289}" type="parTrans" cxnId="{37103EC5-3A95-43E4-8A71-5FA5F9C4B9F7}">
      <dgm:prSet/>
      <dgm:spPr/>
      <dgm:t>
        <a:bodyPr/>
        <a:lstStyle/>
        <a:p>
          <a:endParaRPr lang="en-US"/>
        </a:p>
      </dgm:t>
    </dgm:pt>
    <dgm:pt modelId="{3AEAD333-88FD-4CE6-8893-57FB1A6AE81A}" type="sibTrans" cxnId="{37103EC5-3A95-43E4-8A71-5FA5F9C4B9F7}">
      <dgm:prSet/>
      <dgm:spPr/>
      <dgm:t>
        <a:bodyPr/>
        <a:lstStyle/>
        <a:p>
          <a:endParaRPr lang="en-US"/>
        </a:p>
      </dgm:t>
    </dgm:pt>
    <dgm:pt modelId="{98363C51-031F-456A-9F14-75B7FB1576D9}">
      <dgm:prSet/>
      <dgm:spPr/>
      <dgm:t>
        <a:bodyPr/>
        <a:lstStyle/>
        <a:p>
          <a:pPr>
            <a:lnSpc>
              <a:spcPct val="100000"/>
            </a:lnSpc>
            <a:defRPr b="1"/>
          </a:pPr>
          <a:r>
            <a:rPr lang="en-GB"/>
            <a:t>Maintainable and Scalable Solutions</a:t>
          </a:r>
          <a:endParaRPr lang="en-US"/>
        </a:p>
      </dgm:t>
    </dgm:pt>
    <dgm:pt modelId="{7E2E2D1E-E736-434F-89FA-7ACA8EE6CFCE}" type="parTrans" cxnId="{CB7BBE13-860B-4E85-A0D4-3823C220ACD8}">
      <dgm:prSet/>
      <dgm:spPr/>
      <dgm:t>
        <a:bodyPr/>
        <a:lstStyle/>
        <a:p>
          <a:endParaRPr lang="en-US"/>
        </a:p>
      </dgm:t>
    </dgm:pt>
    <dgm:pt modelId="{D6827FBD-2B3B-48E0-A59C-F90C982A470D}" type="sibTrans" cxnId="{CB7BBE13-860B-4E85-A0D4-3823C220ACD8}">
      <dgm:prSet/>
      <dgm:spPr/>
      <dgm:t>
        <a:bodyPr/>
        <a:lstStyle/>
        <a:p>
          <a:endParaRPr lang="en-US"/>
        </a:p>
      </dgm:t>
    </dgm:pt>
    <dgm:pt modelId="{CFFFB403-9F8C-418C-82FC-7AF6A0597A2E}">
      <dgm:prSet/>
      <dgm:spPr/>
      <dgm:t>
        <a:bodyPr/>
        <a:lstStyle/>
        <a:p>
          <a:pPr>
            <a:lnSpc>
              <a:spcPct val="100000"/>
            </a:lnSpc>
          </a:pPr>
          <a:r>
            <a:rPr lang="en-GB"/>
            <a:t>Spring tools promote maintainability and scalability, ensuring applications can grow with user demands.</a:t>
          </a:r>
          <a:endParaRPr lang="en-US"/>
        </a:p>
      </dgm:t>
    </dgm:pt>
    <dgm:pt modelId="{23B6CBD7-BE39-4968-8032-7979824F3FA3}" type="parTrans" cxnId="{8E74EB9B-29AA-4D3B-A2D1-D10E341B7E2F}">
      <dgm:prSet/>
      <dgm:spPr/>
      <dgm:t>
        <a:bodyPr/>
        <a:lstStyle/>
        <a:p>
          <a:endParaRPr lang="en-US"/>
        </a:p>
      </dgm:t>
    </dgm:pt>
    <dgm:pt modelId="{D873402B-7991-4054-9433-676BEF671504}" type="sibTrans" cxnId="{8E74EB9B-29AA-4D3B-A2D1-D10E341B7E2F}">
      <dgm:prSet/>
      <dgm:spPr/>
      <dgm:t>
        <a:bodyPr/>
        <a:lstStyle/>
        <a:p>
          <a:endParaRPr lang="en-US"/>
        </a:p>
      </dgm:t>
    </dgm:pt>
    <dgm:pt modelId="{EFE72EE7-7F31-423B-979E-FF9256D1EDC5}" type="pres">
      <dgm:prSet presAssocID="{CD0DE8EB-059D-4077-98D2-5B287EC4185B}" presName="Name0" presStyleCnt="0">
        <dgm:presLayoutVars>
          <dgm:dir/>
          <dgm:resizeHandles val="exact"/>
        </dgm:presLayoutVars>
      </dgm:prSet>
      <dgm:spPr/>
    </dgm:pt>
    <dgm:pt modelId="{91D1EA8E-EAA3-4B81-A9FB-186AA838ABBE}" type="pres">
      <dgm:prSet presAssocID="{44AB77B9-A3D7-478F-A2DB-979F4AB4B7E1}" presName="compNode" presStyleCnt="0"/>
      <dgm:spPr/>
    </dgm:pt>
    <dgm:pt modelId="{3C45453A-C90A-432D-9F1E-F5CAD640D87F}" type="pres">
      <dgm:prSet presAssocID="{44AB77B9-A3D7-478F-A2DB-979F4AB4B7E1}" presName="pictRect" presStyleLbl="revTx" presStyleIdx="0" presStyleCnt="6">
        <dgm:presLayoutVars>
          <dgm:chMax val="0"/>
          <dgm:bulletEnabled/>
        </dgm:presLayoutVars>
      </dgm:prSet>
      <dgm:spPr/>
    </dgm:pt>
    <dgm:pt modelId="{85D2F90F-3B99-421B-AA85-AB931DF36D55}" type="pres">
      <dgm:prSet presAssocID="{44AB77B9-A3D7-478F-A2DB-979F4AB4B7E1}" presName="textRect" presStyleLbl="revTx" presStyleIdx="1" presStyleCnt="6">
        <dgm:presLayoutVars>
          <dgm:bulletEnabled/>
        </dgm:presLayoutVars>
      </dgm:prSet>
      <dgm:spPr/>
    </dgm:pt>
    <dgm:pt modelId="{9906E07A-CA86-4E3B-95B6-B79051A752BA}" type="pres">
      <dgm:prSet presAssocID="{A5A69065-959C-4B2E-945C-DD0648200AEB}" presName="sibTrans" presStyleLbl="sibTrans2D1" presStyleIdx="0" presStyleCnt="0"/>
      <dgm:spPr/>
    </dgm:pt>
    <dgm:pt modelId="{EE9554C2-A5D7-45D9-A52B-CD715A7586E6}" type="pres">
      <dgm:prSet presAssocID="{240BAF8A-DF65-4347-82B9-C495DC8A2DF6}" presName="compNode" presStyleCnt="0"/>
      <dgm:spPr/>
    </dgm:pt>
    <dgm:pt modelId="{DA89C7AB-353C-4EEB-A04C-0D86FECDDFF8}" type="pres">
      <dgm:prSet presAssocID="{240BAF8A-DF65-4347-82B9-C495DC8A2DF6}" presName="pictRect" presStyleLbl="revTx" presStyleIdx="2" presStyleCnt="6">
        <dgm:presLayoutVars>
          <dgm:chMax val="0"/>
          <dgm:bulletEnabled/>
        </dgm:presLayoutVars>
      </dgm:prSet>
      <dgm:spPr/>
    </dgm:pt>
    <dgm:pt modelId="{056086B2-5A4E-4253-9D76-51B793B85401}" type="pres">
      <dgm:prSet presAssocID="{240BAF8A-DF65-4347-82B9-C495DC8A2DF6}" presName="textRect" presStyleLbl="revTx" presStyleIdx="3" presStyleCnt="6">
        <dgm:presLayoutVars>
          <dgm:bulletEnabled/>
        </dgm:presLayoutVars>
      </dgm:prSet>
      <dgm:spPr/>
    </dgm:pt>
    <dgm:pt modelId="{C7A0655F-8F41-4E77-AA90-F7270052D6AC}" type="pres">
      <dgm:prSet presAssocID="{2B5A49C5-A1FC-4066-869A-407B0790BA60}" presName="sibTrans" presStyleLbl="sibTrans2D1" presStyleIdx="0" presStyleCnt="0"/>
      <dgm:spPr/>
    </dgm:pt>
    <dgm:pt modelId="{0841B105-8142-4EBE-8149-5603AF9593BE}" type="pres">
      <dgm:prSet presAssocID="{98363C51-031F-456A-9F14-75B7FB1576D9}" presName="compNode" presStyleCnt="0"/>
      <dgm:spPr/>
    </dgm:pt>
    <dgm:pt modelId="{92544079-B4B7-48E2-9FFF-21326FA97B98}" type="pres">
      <dgm:prSet presAssocID="{98363C51-031F-456A-9F14-75B7FB1576D9}" presName="pictRect" presStyleLbl="revTx" presStyleIdx="4" presStyleCnt="6">
        <dgm:presLayoutVars>
          <dgm:chMax val="0"/>
          <dgm:bulletEnabled/>
        </dgm:presLayoutVars>
      </dgm:prSet>
      <dgm:spPr/>
    </dgm:pt>
    <dgm:pt modelId="{1C5A13EB-421C-4A1E-A41F-6B1C10E952E5}" type="pres">
      <dgm:prSet presAssocID="{98363C51-031F-456A-9F14-75B7FB1576D9}" presName="textRect" presStyleLbl="revTx" presStyleIdx="5" presStyleCnt="6">
        <dgm:presLayoutVars>
          <dgm:bulletEnabled/>
        </dgm:presLayoutVars>
      </dgm:prSet>
      <dgm:spPr/>
    </dgm:pt>
  </dgm:ptLst>
  <dgm:cxnLst>
    <dgm:cxn modelId="{3B7C4210-00B7-46BB-8BA5-7265149A789D}" type="presOf" srcId="{A5A69065-959C-4B2E-945C-DD0648200AEB}" destId="{9906E07A-CA86-4E3B-95B6-B79051A752BA}" srcOrd="0" destOrd="0" presId="urn:microsoft.com/office/officeart/2024/3/layout/hArchList1"/>
    <dgm:cxn modelId="{CB7BBE13-860B-4E85-A0D4-3823C220ACD8}" srcId="{CD0DE8EB-059D-4077-98D2-5B287EC4185B}" destId="{98363C51-031F-456A-9F14-75B7FB1576D9}" srcOrd="2" destOrd="0" parTransId="{7E2E2D1E-E736-434F-89FA-7ACA8EE6CFCE}" sibTransId="{D6827FBD-2B3B-48E0-A59C-F90C982A470D}"/>
    <dgm:cxn modelId="{9ECF6135-23B0-40CB-8B17-3F7F0EFDA9A1}" type="presOf" srcId="{98363C51-031F-456A-9F14-75B7FB1576D9}" destId="{92544079-B4B7-48E2-9FFF-21326FA97B98}" srcOrd="0" destOrd="0" presId="urn:microsoft.com/office/officeart/2024/3/layout/hArchList1"/>
    <dgm:cxn modelId="{12DC523D-72AC-4A04-954A-8735450E1709}" type="presOf" srcId="{44AB77B9-A3D7-478F-A2DB-979F4AB4B7E1}" destId="{3C45453A-C90A-432D-9F1E-F5CAD640D87F}" srcOrd="0" destOrd="0" presId="urn:microsoft.com/office/officeart/2024/3/layout/hArchList1"/>
    <dgm:cxn modelId="{A55F744A-D6C5-439D-AD64-3B1C304CD40E}" type="presOf" srcId="{984FFC18-EE46-4D95-9C5F-80481D67FA3D}" destId="{85D2F90F-3B99-421B-AA85-AB931DF36D55}" srcOrd="0" destOrd="0" presId="urn:microsoft.com/office/officeart/2024/3/layout/hArchList1"/>
    <dgm:cxn modelId="{F9C0616F-3380-4ADB-9A8A-44E369FEA5FA}" srcId="{44AB77B9-A3D7-478F-A2DB-979F4AB4B7E1}" destId="{984FFC18-EE46-4D95-9C5F-80481D67FA3D}" srcOrd="0" destOrd="0" parTransId="{5F506C8C-3C8D-4C35-928C-9D1B5D183268}" sibTransId="{80554A77-3EBC-469A-8E1A-C155286B5DE3}"/>
    <dgm:cxn modelId="{C928D689-6C37-493F-B1E4-4FB7F3CBC58B}" type="presOf" srcId="{8389C522-5A96-4684-82F7-BE42FD1D93FE}" destId="{056086B2-5A4E-4253-9D76-51B793B85401}" srcOrd="0" destOrd="0" presId="urn:microsoft.com/office/officeart/2024/3/layout/hArchList1"/>
    <dgm:cxn modelId="{8E74EB9B-29AA-4D3B-A2D1-D10E341B7E2F}" srcId="{98363C51-031F-456A-9F14-75B7FB1576D9}" destId="{CFFFB403-9F8C-418C-82FC-7AF6A0597A2E}" srcOrd="0" destOrd="0" parTransId="{23B6CBD7-BE39-4968-8032-7979824F3FA3}" sibTransId="{D873402B-7991-4054-9433-676BEF671504}"/>
    <dgm:cxn modelId="{82D3469E-0692-4B2F-98CA-4491E7DA221A}" srcId="{CD0DE8EB-059D-4077-98D2-5B287EC4185B}" destId="{240BAF8A-DF65-4347-82B9-C495DC8A2DF6}" srcOrd="1" destOrd="0" parTransId="{89F25580-0515-4CA1-B761-DAD9FDACC852}" sibTransId="{2B5A49C5-A1FC-4066-869A-407B0790BA60}"/>
    <dgm:cxn modelId="{CE7403A9-DFF5-4B70-859F-8922E64CB666}" type="presOf" srcId="{240BAF8A-DF65-4347-82B9-C495DC8A2DF6}" destId="{DA89C7AB-353C-4EEB-A04C-0D86FECDDFF8}" srcOrd="0" destOrd="0" presId="urn:microsoft.com/office/officeart/2024/3/layout/hArchList1"/>
    <dgm:cxn modelId="{61BFCAAF-8565-470D-85CA-C3F9DA193FE8}" type="presOf" srcId="{2B5A49C5-A1FC-4066-869A-407B0790BA60}" destId="{C7A0655F-8F41-4E77-AA90-F7270052D6AC}" srcOrd="0" destOrd="0" presId="urn:microsoft.com/office/officeart/2024/3/layout/hArchList1"/>
    <dgm:cxn modelId="{0004B5B9-33BC-4B39-A0A2-0AF358C50B18}" srcId="{CD0DE8EB-059D-4077-98D2-5B287EC4185B}" destId="{44AB77B9-A3D7-478F-A2DB-979F4AB4B7E1}" srcOrd="0" destOrd="0" parTransId="{2ABDEC67-9B7B-4221-B5F0-392D042CC769}" sibTransId="{A5A69065-959C-4B2E-945C-DD0648200AEB}"/>
    <dgm:cxn modelId="{37103EC5-3A95-43E4-8A71-5FA5F9C4B9F7}" srcId="{240BAF8A-DF65-4347-82B9-C495DC8A2DF6}" destId="{8389C522-5A96-4684-82F7-BE42FD1D93FE}" srcOrd="0" destOrd="0" parTransId="{D51E02E3-EF61-42BE-AAF0-DDE7356CD289}" sibTransId="{3AEAD333-88FD-4CE6-8893-57FB1A6AE81A}"/>
    <dgm:cxn modelId="{14AB08CE-01D6-4AEE-9A5D-9C11725C28E0}" type="presOf" srcId="{CFFFB403-9F8C-418C-82FC-7AF6A0597A2E}" destId="{1C5A13EB-421C-4A1E-A41F-6B1C10E952E5}" srcOrd="0" destOrd="0" presId="urn:microsoft.com/office/officeart/2024/3/layout/hArchList1"/>
    <dgm:cxn modelId="{0254C9FC-026A-4EBA-82C1-F009B9471BEB}" type="presOf" srcId="{CD0DE8EB-059D-4077-98D2-5B287EC4185B}" destId="{EFE72EE7-7F31-423B-979E-FF9256D1EDC5}" srcOrd="0" destOrd="0" presId="urn:microsoft.com/office/officeart/2024/3/layout/hArchList1"/>
    <dgm:cxn modelId="{B18B4B55-3BE5-4CE8-A186-B64EDE5A8D7C}" type="presParOf" srcId="{EFE72EE7-7F31-423B-979E-FF9256D1EDC5}" destId="{91D1EA8E-EAA3-4B81-A9FB-186AA838ABBE}" srcOrd="0" destOrd="0" presId="urn:microsoft.com/office/officeart/2024/3/layout/hArchList1"/>
    <dgm:cxn modelId="{E3E1916A-2728-4CBE-BCA8-2120887E2BDE}" type="presParOf" srcId="{91D1EA8E-EAA3-4B81-A9FB-186AA838ABBE}" destId="{3C45453A-C90A-432D-9F1E-F5CAD640D87F}" srcOrd="0" destOrd="0" presId="urn:microsoft.com/office/officeart/2024/3/layout/hArchList1"/>
    <dgm:cxn modelId="{7EF5E930-5373-4EC9-B495-B9FD6F176ACD}" type="presParOf" srcId="{91D1EA8E-EAA3-4B81-A9FB-186AA838ABBE}" destId="{85D2F90F-3B99-421B-AA85-AB931DF36D55}" srcOrd="1" destOrd="0" presId="urn:microsoft.com/office/officeart/2024/3/layout/hArchList1"/>
    <dgm:cxn modelId="{F706ECB6-0BDD-4D6F-9305-DFC6B5530073}" type="presParOf" srcId="{EFE72EE7-7F31-423B-979E-FF9256D1EDC5}" destId="{9906E07A-CA86-4E3B-95B6-B79051A752BA}" srcOrd="1" destOrd="0" presId="urn:microsoft.com/office/officeart/2024/3/layout/hArchList1"/>
    <dgm:cxn modelId="{DA8FB59E-FB9F-4C1B-BE0F-5610210B30C6}" type="presParOf" srcId="{EFE72EE7-7F31-423B-979E-FF9256D1EDC5}" destId="{EE9554C2-A5D7-45D9-A52B-CD715A7586E6}" srcOrd="2" destOrd="0" presId="urn:microsoft.com/office/officeart/2024/3/layout/hArchList1"/>
    <dgm:cxn modelId="{C46CDB5A-8A01-4A78-B8AE-195F695354E2}" type="presParOf" srcId="{EE9554C2-A5D7-45D9-A52B-CD715A7586E6}" destId="{DA89C7AB-353C-4EEB-A04C-0D86FECDDFF8}" srcOrd="0" destOrd="0" presId="urn:microsoft.com/office/officeart/2024/3/layout/hArchList1"/>
    <dgm:cxn modelId="{7D42692E-CC97-4E71-9B6D-98BDCABA52EE}" type="presParOf" srcId="{EE9554C2-A5D7-45D9-A52B-CD715A7586E6}" destId="{056086B2-5A4E-4253-9D76-51B793B85401}" srcOrd="1" destOrd="0" presId="urn:microsoft.com/office/officeart/2024/3/layout/hArchList1"/>
    <dgm:cxn modelId="{33AD0097-C44A-45CF-AAC9-FA4592C619ED}" type="presParOf" srcId="{EFE72EE7-7F31-423B-979E-FF9256D1EDC5}" destId="{C7A0655F-8F41-4E77-AA90-F7270052D6AC}" srcOrd="3" destOrd="0" presId="urn:microsoft.com/office/officeart/2024/3/layout/hArchList1"/>
    <dgm:cxn modelId="{E12D85E0-EAD6-4665-9D12-3E2983FB2095}" type="presParOf" srcId="{EFE72EE7-7F31-423B-979E-FF9256D1EDC5}" destId="{0841B105-8142-4EBE-8149-5603AF9593BE}" srcOrd="4" destOrd="0" presId="urn:microsoft.com/office/officeart/2024/3/layout/hArchList1"/>
    <dgm:cxn modelId="{312ECFEE-5481-4942-85AA-42E7E647F155}" type="presParOf" srcId="{0841B105-8142-4EBE-8149-5603AF9593BE}" destId="{92544079-B4B7-48E2-9FFF-21326FA97B98}" srcOrd="0" destOrd="0" presId="urn:microsoft.com/office/officeart/2024/3/layout/hArchList1"/>
    <dgm:cxn modelId="{3CEAD741-D40B-4AF5-ADB6-FCAD05E2E0CC}" type="presParOf" srcId="{0841B105-8142-4EBE-8149-5603AF9593BE}" destId="{1C5A13EB-421C-4A1E-A41F-6B1C10E952E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6CB92-1B01-4E1D-80A4-254F0D09BA74}">
      <dsp:nvSpPr>
        <dsp:cNvPr id="0" name=""/>
        <dsp:cNvSpPr/>
      </dsp:nvSpPr>
      <dsp:spPr>
        <a:xfrm>
          <a:off x="348928" y="790265"/>
          <a:ext cx="1084060" cy="108406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5296E-9D1E-4113-BC1A-F18A16CC650D}">
      <dsp:nvSpPr>
        <dsp:cNvPr id="0" name=""/>
        <dsp:cNvSpPr/>
      </dsp:nvSpPr>
      <dsp:spPr>
        <a:xfrm>
          <a:off x="579957" y="1021294"/>
          <a:ext cx="622001" cy="6220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93C8EB-33E4-4814-A729-93A334BC0A95}">
      <dsp:nvSpPr>
        <dsp:cNvPr id="0" name=""/>
        <dsp:cNvSpPr/>
      </dsp:nvSpPr>
      <dsp:spPr>
        <a:xfrm>
          <a:off x="2384" y="2211984"/>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Spring MVC is ideal for building scalable web applications.</a:t>
          </a:r>
        </a:p>
      </dsp:txBody>
      <dsp:txXfrm>
        <a:off x="2384" y="2211984"/>
        <a:ext cx="1777148" cy="710859"/>
      </dsp:txXfrm>
    </dsp:sp>
    <dsp:sp modelId="{6AE0D2CF-716D-4837-B4C2-2CA76196641E}">
      <dsp:nvSpPr>
        <dsp:cNvPr id="0" name=""/>
        <dsp:cNvSpPr/>
      </dsp:nvSpPr>
      <dsp:spPr>
        <a:xfrm>
          <a:off x="2437077" y="790265"/>
          <a:ext cx="1084060" cy="1084060"/>
        </a:xfrm>
        <a:prstGeom prst="ellipse">
          <a:avLst/>
        </a:prstGeom>
        <a:solidFill>
          <a:schemeClr val="accent5">
            <a:hueOff val="9504470"/>
            <a:satOff val="-13330"/>
            <a:lumOff val="-1373"/>
            <a:alphaOff val="0"/>
          </a:schemeClr>
        </a:solidFill>
        <a:ln>
          <a:noFill/>
        </a:ln>
        <a:effectLst/>
      </dsp:spPr>
      <dsp:style>
        <a:lnRef idx="0">
          <a:scrgbClr r="0" g="0" b="0"/>
        </a:lnRef>
        <a:fillRef idx="1">
          <a:scrgbClr r="0" g="0" b="0"/>
        </a:fillRef>
        <a:effectRef idx="0">
          <a:scrgbClr r="0" g="0" b="0"/>
        </a:effectRef>
        <a:fontRef idx="minor"/>
      </dsp:style>
    </dsp:sp>
    <dsp:sp modelId="{F101CD8E-F3E3-4EAB-A727-0EB3673F9B16}">
      <dsp:nvSpPr>
        <dsp:cNvPr id="0" name=""/>
        <dsp:cNvSpPr/>
      </dsp:nvSpPr>
      <dsp:spPr>
        <a:xfrm>
          <a:off x="2668107" y="1021294"/>
          <a:ext cx="622001" cy="6220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E8419C-091A-411D-8E56-D17E746781EE}">
      <dsp:nvSpPr>
        <dsp:cNvPr id="0" name=""/>
        <dsp:cNvSpPr/>
      </dsp:nvSpPr>
      <dsp:spPr>
        <a:xfrm>
          <a:off x="2090533" y="2211984"/>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It supports RESTful web services.</a:t>
          </a:r>
        </a:p>
      </dsp:txBody>
      <dsp:txXfrm>
        <a:off x="2090533" y="2211984"/>
        <a:ext cx="1777148" cy="710859"/>
      </dsp:txXfrm>
    </dsp:sp>
    <dsp:sp modelId="{A4F896E1-9DAE-4F95-B448-A9F81DB9DBA9}">
      <dsp:nvSpPr>
        <dsp:cNvPr id="0" name=""/>
        <dsp:cNvSpPr/>
      </dsp:nvSpPr>
      <dsp:spPr>
        <a:xfrm>
          <a:off x="4525227" y="790265"/>
          <a:ext cx="1084060" cy="1084060"/>
        </a:xfrm>
        <a:prstGeom prst="ellipse">
          <a:avLst/>
        </a:prstGeom>
        <a:solidFill>
          <a:schemeClr val="accent5">
            <a:hueOff val="19008940"/>
            <a:satOff val="-26660"/>
            <a:lumOff val="-2746"/>
            <a:alphaOff val="0"/>
          </a:schemeClr>
        </a:solidFill>
        <a:ln>
          <a:noFill/>
        </a:ln>
        <a:effectLst/>
      </dsp:spPr>
      <dsp:style>
        <a:lnRef idx="0">
          <a:scrgbClr r="0" g="0" b="0"/>
        </a:lnRef>
        <a:fillRef idx="1">
          <a:scrgbClr r="0" g="0" b="0"/>
        </a:fillRef>
        <a:effectRef idx="0">
          <a:scrgbClr r="0" g="0" b="0"/>
        </a:effectRef>
        <a:fontRef idx="minor"/>
      </dsp:style>
    </dsp:sp>
    <dsp:sp modelId="{9354CA3A-0E89-4BDF-8817-3302D868050F}">
      <dsp:nvSpPr>
        <dsp:cNvPr id="0" name=""/>
        <dsp:cNvSpPr/>
      </dsp:nvSpPr>
      <dsp:spPr>
        <a:xfrm>
          <a:off x="4756256" y="1021294"/>
          <a:ext cx="622001" cy="6220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0DF098-6DB7-4D28-93DF-F188FE97466D}">
      <dsp:nvSpPr>
        <dsp:cNvPr id="0" name=""/>
        <dsp:cNvSpPr/>
      </dsp:nvSpPr>
      <dsp:spPr>
        <a:xfrm>
          <a:off x="4178683" y="2211984"/>
          <a:ext cx="1777148" cy="71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Integrates seamlessly with other Spring modules.</a:t>
          </a:r>
        </a:p>
      </dsp:txBody>
      <dsp:txXfrm>
        <a:off x="4178683" y="2211984"/>
        <a:ext cx="1777148" cy="710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5453A-C90A-432D-9F1E-F5CAD640D87F}">
      <dsp:nvSpPr>
        <dsp:cNvPr id="0" name=""/>
        <dsp:cNvSpPr/>
      </dsp:nvSpPr>
      <dsp:spPr>
        <a:xfrm>
          <a:off x="0"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Enhancing Java Development</a:t>
          </a:r>
          <a:endParaRPr lang="en-US" sz="1800" kern="1200"/>
        </a:p>
      </dsp:txBody>
      <dsp:txXfrm>
        <a:off x="0" y="0"/>
        <a:ext cx="3370557" cy="590567"/>
      </dsp:txXfrm>
    </dsp:sp>
    <dsp:sp modelId="{85D2F90F-3B99-421B-AA85-AB931DF36D55}">
      <dsp:nvSpPr>
        <dsp:cNvPr id="0" name=""/>
        <dsp:cNvSpPr/>
      </dsp:nvSpPr>
      <dsp:spPr>
        <a:xfrm>
          <a:off x="0"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The Spring Framework and Spring Boot provide essential tools that enhance Java application development significantly.</a:t>
          </a:r>
          <a:endParaRPr lang="en-US" sz="1400" kern="1200"/>
        </a:p>
      </dsp:txBody>
      <dsp:txXfrm>
        <a:off x="0" y="590567"/>
        <a:ext cx="3370557" cy="1924032"/>
      </dsp:txXfrm>
    </dsp:sp>
    <dsp:sp modelId="{DA89C7AB-353C-4EEB-A04C-0D86FECDDFF8}">
      <dsp:nvSpPr>
        <dsp:cNvPr id="0" name=""/>
        <dsp:cNvSpPr/>
      </dsp:nvSpPr>
      <dsp:spPr>
        <a:xfrm>
          <a:off x="3707612"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Building Secure Applications</a:t>
          </a:r>
          <a:endParaRPr lang="en-US" sz="1800" kern="1200"/>
        </a:p>
      </dsp:txBody>
      <dsp:txXfrm>
        <a:off x="3707612" y="0"/>
        <a:ext cx="3370557" cy="590567"/>
      </dsp:txXfrm>
    </dsp:sp>
    <dsp:sp modelId="{056086B2-5A4E-4253-9D76-51B793B85401}">
      <dsp:nvSpPr>
        <dsp:cNvPr id="0" name=""/>
        <dsp:cNvSpPr/>
      </dsp:nvSpPr>
      <dsp:spPr>
        <a:xfrm>
          <a:off x="3707612"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These frameworks help developers create secure applications with built-in security features and best practices.</a:t>
          </a:r>
          <a:endParaRPr lang="en-US" sz="1400" kern="1200"/>
        </a:p>
      </dsp:txBody>
      <dsp:txXfrm>
        <a:off x="3707612" y="590567"/>
        <a:ext cx="3370557" cy="1924032"/>
      </dsp:txXfrm>
    </dsp:sp>
    <dsp:sp modelId="{92544079-B4B7-48E2-9FFF-21326FA97B98}">
      <dsp:nvSpPr>
        <dsp:cNvPr id="0" name=""/>
        <dsp:cNvSpPr/>
      </dsp:nvSpPr>
      <dsp:spPr>
        <a:xfrm>
          <a:off x="7415225" y="0"/>
          <a:ext cx="3370557" cy="590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Maintainable and Scalable Solutions</a:t>
          </a:r>
          <a:endParaRPr lang="en-US" sz="1800" kern="1200"/>
        </a:p>
      </dsp:txBody>
      <dsp:txXfrm>
        <a:off x="7415225" y="0"/>
        <a:ext cx="3370557" cy="590567"/>
      </dsp:txXfrm>
    </dsp:sp>
    <dsp:sp modelId="{1C5A13EB-421C-4A1E-A41F-6B1C10E952E5}">
      <dsp:nvSpPr>
        <dsp:cNvPr id="0" name=""/>
        <dsp:cNvSpPr/>
      </dsp:nvSpPr>
      <dsp:spPr>
        <a:xfrm>
          <a:off x="7415225" y="590567"/>
          <a:ext cx="3370557" cy="1924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Spring tools promote maintainability and scalability, ensuring applications can grow with user demands.</a:t>
          </a:r>
          <a:endParaRPr lang="en-US" sz="1400" kern="1200"/>
        </a:p>
      </dsp:txBody>
      <dsp:txXfrm>
        <a:off x="7415225" y="590567"/>
        <a:ext cx="3370557" cy="1924032"/>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FF403-D86E-4ED9-B1E7-23CACDC28461}" type="datetimeFigureOut">
              <a:rPr lang="en-CH" smtClean="0"/>
              <a:t>30/04/2025</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5B8CF-FBDC-4622-8CF1-0BD13EDDEABB}" type="slidenum">
              <a:rPr lang="en-CH" smtClean="0"/>
              <a:t>‹#›</a:t>
            </a:fld>
            <a:endParaRPr lang="en-CH"/>
          </a:p>
        </p:txBody>
      </p:sp>
    </p:spTree>
    <p:extLst>
      <p:ext uri="{BB962C8B-B14F-4D97-AF65-F5344CB8AC3E}">
        <p14:creationId xmlns:p14="http://schemas.microsoft.com/office/powerpoint/2010/main" val="187928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Spring Framework is a powerful tool for Java developers that simplifies the development of enterprise applications. In this presentation, we will explore the core concepts, features, and practical applications of Spring to enhance your Java coding experience.
</a:t>
            </a:r>
          </a:p>
        </p:txBody>
      </p:sp>
      <p:sp>
        <p:nvSpPr>
          <p:cNvPr id="4" name="Slide Number Placeholder 3"/>
          <p:cNvSpPr>
            <a:spLocks noGrp="1"/>
          </p:cNvSpPr>
          <p:nvPr>
            <p:ph type="sldNum" sz="quarter" idx="5"/>
          </p:nvPr>
        </p:nvSpPr>
        <p:spPr/>
        <p:txBody>
          <a:bodyPr/>
          <a:lstStyle/>
          <a:p>
            <a:fld id="{9B17B36A-5CFF-476D-BDC7-8F7E10AA2C95}" type="slidenum">
              <a:rPr lang="en-CH" smtClean="0"/>
              <a:t>1</a:t>
            </a:fld>
            <a:endParaRPr lang="en-CH"/>
          </a:p>
        </p:txBody>
      </p:sp>
    </p:spTree>
    <p:extLst>
      <p:ext uri="{BB962C8B-B14F-4D97-AF65-F5344CB8AC3E}">
        <p14:creationId xmlns:p14="http://schemas.microsoft.com/office/powerpoint/2010/main" val="269851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The Application Context is an extension of the BeanFactory and provides additional features, such as event propagation and internationalization. It serves as the backbone of the Spring Framework.</a:t>
            </a:r>
          </a:p>
        </p:txBody>
      </p:sp>
      <p:sp>
        <p:nvSpPr>
          <p:cNvPr id="4" name="Slide Number Placeholder 3"/>
          <p:cNvSpPr>
            <a:spLocks noGrp="1"/>
          </p:cNvSpPr>
          <p:nvPr>
            <p:ph type="sldNum" sz="quarter" idx="5"/>
          </p:nvPr>
        </p:nvSpPr>
        <p:spPr/>
        <p:txBody>
          <a:bodyPr/>
          <a:lstStyle/>
          <a:p>
            <a:fld id="{9B17B36A-5CFF-476D-BDC7-8F7E10AA2C95}" type="slidenum">
              <a:rPr lang="en-CH" smtClean="0"/>
              <a:t>12</a:t>
            </a:fld>
            <a:endParaRPr lang="en-CH"/>
          </a:p>
        </p:txBody>
      </p:sp>
    </p:spTree>
    <p:extLst>
      <p:ext uri="{BB962C8B-B14F-4D97-AF65-F5344CB8AC3E}">
        <p14:creationId xmlns:p14="http://schemas.microsoft.com/office/powerpoint/2010/main" val="3402386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uses component scanning to automatically detect and register beans in the application context. Configuration can be done using XML or Java annotations, making setup flexible and convenient.</a:t>
            </a:r>
          </a:p>
        </p:txBody>
      </p:sp>
      <p:sp>
        <p:nvSpPr>
          <p:cNvPr id="4" name="Slide Number Placeholder 3"/>
          <p:cNvSpPr>
            <a:spLocks noGrp="1"/>
          </p:cNvSpPr>
          <p:nvPr>
            <p:ph type="sldNum" sz="quarter" idx="5"/>
          </p:nvPr>
        </p:nvSpPr>
        <p:spPr/>
        <p:txBody>
          <a:bodyPr/>
          <a:lstStyle/>
          <a:p>
            <a:fld id="{9B17B36A-5CFF-476D-BDC7-8F7E10AA2C95}" type="slidenum">
              <a:rPr lang="en-CH" smtClean="0"/>
              <a:t>14</a:t>
            </a:fld>
            <a:endParaRPr lang="en-CH"/>
          </a:p>
        </p:txBody>
      </p:sp>
    </p:spTree>
    <p:extLst>
      <p:ext uri="{BB962C8B-B14F-4D97-AF65-F5344CB8AC3E}">
        <p14:creationId xmlns:p14="http://schemas.microsoft.com/office/powerpoint/2010/main" val="324370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Every object managed by the Spring container is called a Spring bean. Understanding the lifecycle of these beans, from instantiation to destruction, is key to managing resources effectively.</a:t>
            </a:r>
          </a:p>
        </p:txBody>
      </p:sp>
      <p:sp>
        <p:nvSpPr>
          <p:cNvPr id="4" name="Slide Number Placeholder 3"/>
          <p:cNvSpPr>
            <a:spLocks noGrp="1"/>
          </p:cNvSpPr>
          <p:nvPr>
            <p:ph type="sldNum" sz="quarter" idx="5"/>
          </p:nvPr>
        </p:nvSpPr>
        <p:spPr/>
        <p:txBody>
          <a:bodyPr/>
          <a:lstStyle/>
          <a:p>
            <a:fld id="{9B17B36A-5CFF-476D-BDC7-8F7E10AA2C95}" type="slidenum">
              <a:rPr lang="en-CH" smtClean="0"/>
              <a:t>15</a:t>
            </a:fld>
            <a:endParaRPr lang="en-CH"/>
          </a:p>
        </p:txBody>
      </p:sp>
    </p:spTree>
    <p:extLst>
      <p:ext uri="{BB962C8B-B14F-4D97-AF65-F5344CB8AC3E}">
        <p14:creationId xmlns:p14="http://schemas.microsoft.com/office/powerpoint/2010/main" val="37501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MVC is a powerful framework for building web applications in Java. It follows the Model-View-Controller architecture, promoting a clean separation of concerns in the application design.</a:t>
            </a:r>
          </a:p>
        </p:txBody>
      </p:sp>
      <p:sp>
        <p:nvSpPr>
          <p:cNvPr id="4" name="Slide Number Placeholder 3"/>
          <p:cNvSpPr>
            <a:spLocks noGrp="1"/>
          </p:cNvSpPr>
          <p:nvPr>
            <p:ph type="sldNum" sz="quarter" idx="5"/>
          </p:nvPr>
        </p:nvSpPr>
        <p:spPr/>
        <p:txBody>
          <a:bodyPr/>
          <a:lstStyle/>
          <a:p>
            <a:fld id="{9B17B36A-5CFF-476D-BDC7-8F7E10AA2C95}" type="slidenum">
              <a:rPr lang="en-CH" smtClean="0"/>
              <a:t>16</a:t>
            </a:fld>
            <a:endParaRPr lang="en-CH"/>
          </a:p>
        </p:txBody>
      </p:sp>
    </p:spTree>
    <p:extLst>
      <p:ext uri="{BB962C8B-B14F-4D97-AF65-F5344CB8AC3E}">
        <p14:creationId xmlns:p14="http://schemas.microsoft.com/office/powerpoint/2010/main" val="2840153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MVC proves to be exceptionally useful in real-life scenarios where developers need to create scalable web applications. Its robust architecture facilitates the development of complex user interfaces while supporting RESTful services, which are essential for modern web apps. Additionally, Spring MVC integrates well with other Spring modules, allowing for comprehensive application functionality and improved overall performance.</a:t>
            </a:r>
          </a:p>
        </p:txBody>
      </p:sp>
      <p:sp>
        <p:nvSpPr>
          <p:cNvPr id="4" name="Slide Number Placeholder 3"/>
          <p:cNvSpPr>
            <a:spLocks noGrp="1"/>
          </p:cNvSpPr>
          <p:nvPr>
            <p:ph type="sldNum" sz="quarter" idx="5"/>
          </p:nvPr>
        </p:nvSpPr>
        <p:spPr/>
        <p:txBody>
          <a:bodyPr/>
          <a:lstStyle/>
          <a:p>
            <a:fld id="{8095B8CF-FBDC-4622-8CF1-0BD13EDDEABB}" type="slidenum">
              <a:rPr lang="en-CH" smtClean="0"/>
              <a:t>17</a:t>
            </a:fld>
            <a:endParaRPr lang="en-CH"/>
          </a:p>
        </p:txBody>
      </p:sp>
    </p:spTree>
    <p:extLst>
      <p:ext uri="{BB962C8B-B14F-4D97-AF65-F5344CB8AC3E}">
        <p14:creationId xmlns:p14="http://schemas.microsoft.com/office/powerpoint/2010/main" val="891774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The Model-View-Controller (MVC) architecture is a powerful design pattern used in software development. It divides an application into three main components: the Model, which handles data and business logic; the View, which is responsible for displaying the user interface; and the Controller, which processes user input and interacts with both the Model and View. This separation promotes modularity and makes it easier to manage complex applications.</a:t>
            </a:r>
          </a:p>
        </p:txBody>
      </p:sp>
      <p:sp>
        <p:nvSpPr>
          <p:cNvPr id="4" name="Slide Number Placeholder 3"/>
          <p:cNvSpPr>
            <a:spLocks noGrp="1"/>
          </p:cNvSpPr>
          <p:nvPr>
            <p:ph type="sldNum" sz="quarter" idx="5"/>
          </p:nvPr>
        </p:nvSpPr>
        <p:spPr/>
        <p:txBody>
          <a:bodyPr/>
          <a:lstStyle/>
          <a:p>
            <a:fld id="{8095B8CF-FBDC-4622-8CF1-0BD13EDDEABB}" type="slidenum">
              <a:rPr lang="en-CH" smtClean="0"/>
              <a:t>18</a:t>
            </a:fld>
            <a:endParaRPr lang="en-CH"/>
          </a:p>
        </p:txBody>
      </p:sp>
    </p:spTree>
    <p:extLst>
      <p:ext uri="{BB962C8B-B14F-4D97-AF65-F5344CB8AC3E}">
        <p14:creationId xmlns:p14="http://schemas.microsoft.com/office/powerpoint/2010/main" val="1929502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Setting up Spring MVC involves configuring the DispatcherServlet and setting up view resolvers. This foundational setup enables developers to create robust web applications with ease.</a:t>
            </a:r>
          </a:p>
        </p:txBody>
      </p:sp>
      <p:sp>
        <p:nvSpPr>
          <p:cNvPr id="4" name="Slide Number Placeholder 3"/>
          <p:cNvSpPr>
            <a:spLocks noGrp="1"/>
          </p:cNvSpPr>
          <p:nvPr>
            <p:ph type="sldNum" sz="quarter" idx="5"/>
          </p:nvPr>
        </p:nvSpPr>
        <p:spPr/>
        <p:txBody>
          <a:bodyPr/>
          <a:lstStyle/>
          <a:p>
            <a:fld id="{9B17B36A-5CFF-476D-BDC7-8F7E10AA2C95}" type="slidenum">
              <a:rPr lang="en-CH" smtClean="0"/>
              <a:t>20</a:t>
            </a:fld>
            <a:endParaRPr lang="en-CH"/>
          </a:p>
        </p:txBody>
      </p:sp>
    </p:spTree>
    <p:extLst>
      <p:ext uri="{BB962C8B-B14F-4D97-AF65-F5344CB8AC3E}">
        <p14:creationId xmlns:p14="http://schemas.microsoft.com/office/powerpoint/2010/main" val="3082307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Security provides comprehensive security features to protect applications. This section will cover authentication, authorization, and how to secure applications effectively.</a:t>
            </a:r>
          </a:p>
        </p:txBody>
      </p:sp>
      <p:sp>
        <p:nvSpPr>
          <p:cNvPr id="4" name="Slide Number Placeholder 3"/>
          <p:cNvSpPr>
            <a:spLocks noGrp="1"/>
          </p:cNvSpPr>
          <p:nvPr>
            <p:ph type="sldNum" sz="quarter" idx="5"/>
          </p:nvPr>
        </p:nvSpPr>
        <p:spPr/>
        <p:txBody>
          <a:bodyPr/>
          <a:lstStyle/>
          <a:p>
            <a:fld id="{9B17B36A-5CFF-476D-BDC7-8F7E10AA2C95}" type="slidenum">
              <a:rPr lang="en-CH" smtClean="0"/>
              <a:t>21</a:t>
            </a:fld>
            <a:endParaRPr lang="en-CH"/>
          </a:p>
        </p:txBody>
      </p:sp>
    </p:spTree>
    <p:extLst>
      <p:ext uri="{BB962C8B-B14F-4D97-AF65-F5344CB8AC3E}">
        <p14:creationId xmlns:p14="http://schemas.microsoft.com/office/powerpoint/2010/main" val="366436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Security offers features such as authentication, access control, and protection against common security vulnerabilities. These features help ensure that applications are secure by default.</a:t>
            </a:r>
          </a:p>
        </p:txBody>
      </p:sp>
      <p:sp>
        <p:nvSpPr>
          <p:cNvPr id="4" name="Slide Number Placeholder 3"/>
          <p:cNvSpPr>
            <a:spLocks noGrp="1"/>
          </p:cNvSpPr>
          <p:nvPr>
            <p:ph type="sldNum" sz="quarter" idx="5"/>
          </p:nvPr>
        </p:nvSpPr>
        <p:spPr/>
        <p:txBody>
          <a:bodyPr/>
          <a:lstStyle/>
          <a:p>
            <a:fld id="{9B17B36A-5CFF-476D-BDC7-8F7E10AA2C95}" type="slidenum">
              <a:rPr lang="en-CH" smtClean="0"/>
              <a:t>22</a:t>
            </a:fld>
            <a:endParaRPr lang="en-CH"/>
          </a:p>
        </p:txBody>
      </p:sp>
    </p:spTree>
    <p:extLst>
      <p:ext uri="{BB962C8B-B14F-4D97-AF65-F5344CB8AC3E}">
        <p14:creationId xmlns:p14="http://schemas.microsoft.com/office/powerpoint/2010/main" val="4098516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The filter chain is a series of filters that process incoming requests and outgoing responses. Each filter in the chain performs a specific security-related task, such as authentication, authorization, or logging. When a request is received, it passes through the filter chain, where each filter can either allow the request to proceed, modify it, or block it based on the security rules defined.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 Spring Security, the filter chain is highly configurable, allowing developers to customize the order and </a:t>
            </a:r>
            <a:r>
              <a:rPr kumimoji="0" lang="en-CH" altLang="en-CH" sz="1200" b="0" i="0" u="none" strike="noStrike" cap="none" normalizeH="0" baseline="0" dirty="0" err="1">
                <a:ln>
                  <a:noFill/>
                </a:ln>
                <a:solidFill>
                  <a:schemeClr val="tx1"/>
                </a:solidFill>
                <a:effectLst/>
                <a:latin typeface="Segoe UI" panose="020B0502040204020203" pitchFamily="34" charset="0"/>
                <a:cs typeface="Segoe UI" panose="020B0502040204020203" pitchFamily="34" charset="0"/>
              </a:rPr>
              <a:t>behavior</a:t>
            </a:r>
            <a:r>
              <a:rPr kumimoji="0" lang="en-CH" altLang="en-CH"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of filters to meet their specific security requirements. This flexibility ensures that applications can enforce robust security policies while maintaining performance and scalability.</a:t>
            </a:r>
          </a:p>
        </p:txBody>
      </p:sp>
      <p:sp>
        <p:nvSpPr>
          <p:cNvPr id="4" name="Slide Number Placeholder 3"/>
          <p:cNvSpPr>
            <a:spLocks noGrp="1"/>
          </p:cNvSpPr>
          <p:nvPr>
            <p:ph type="sldNum" sz="quarter" idx="5"/>
          </p:nvPr>
        </p:nvSpPr>
        <p:spPr/>
        <p:txBody>
          <a:bodyPr/>
          <a:lstStyle/>
          <a:p>
            <a:fld id="{8095B8CF-FBDC-4622-8CF1-0BD13EDDEABB}" type="slidenum">
              <a:rPr lang="en-CH" smtClean="0"/>
              <a:t>23</a:t>
            </a:fld>
            <a:endParaRPr lang="en-CH"/>
          </a:p>
        </p:txBody>
      </p:sp>
    </p:spTree>
    <p:extLst>
      <p:ext uri="{BB962C8B-B14F-4D97-AF65-F5344CB8AC3E}">
        <p14:creationId xmlns:p14="http://schemas.microsoft.com/office/powerpoint/2010/main" val="274040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We will begin with an introduction to the Spring Framework, its purpose, and advantages. Next, we will delve into core concepts like Dependency Injection and Inversion of Control. We'll also cover Spring MVC, Security, Data Layer integration, Transaction Management, and conclude with Spring Boot for rapid development.</a:t>
            </a:r>
          </a:p>
        </p:txBody>
      </p:sp>
      <p:sp>
        <p:nvSpPr>
          <p:cNvPr id="4" name="Slide Number Placeholder 3"/>
          <p:cNvSpPr>
            <a:spLocks noGrp="1"/>
          </p:cNvSpPr>
          <p:nvPr>
            <p:ph type="sldNum" sz="quarter" idx="5"/>
          </p:nvPr>
        </p:nvSpPr>
        <p:spPr/>
        <p:txBody>
          <a:bodyPr/>
          <a:lstStyle/>
          <a:p>
            <a:fld id="{9B17B36A-5CFF-476D-BDC7-8F7E10AA2C95}" type="slidenum">
              <a:rPr lang="en-CH" smtClean="0"/>
              <a:t>3</a:t>
            </a:fld>
            <a:endParaRPr lang="en-CH"/>
          </a:p>
        </p:txBody>
      </p:sp>
    </p:spTree>
    <p:extLst>
      <p:ext uri="{BB962C8B-B14F-4D97-AF65-F5344CB8AC3E}">
        <p14:creationId xmlns:p14="http://schemas.microsoft.com/office/powerpoint/2010/main" val="1541193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We will provide practical coding examples to illustrate how to implement Spring Security features, helping to secure applications with real-world scenarios.</a:t>
            </a:r>
          </a:p>
        </p:txBody>
      </p:sp>
      <p:sp>
        <p:nvSpPr>
          <p:cNvPr id="4" name="Slide Number Placeholder 3"/>
          <p:cNvSpPr>
            <a:spLocks noGrp="1"/>
          </p:cNvSpPr>
          <p:nvPr>
            <p:ph type="sldNum" sz="quarter" idx="5"/>
          </p:nvPr>
        </p:nvSpPr>
        <p:spPr/>
        <p:txBody>
          <a:bodyPr/>
          <a:lstStyle/>
          <a:p>
            <a:fld id="{9B17B36A-5CFF-476D-BDC7-8F7E10AA2C95}" type="slidenum">
              <a:rPr lang="en-CH" smtClean="0"/>
              <a:t>24</a:t>
            </a:fld>
            <a:endParaRPr lang="en-CH"/>
          </a:p>
        </p:txBody>
      </p:sp>
    </p:spTree>
    <p:extLst>
      <p:ext uri="{BB962C8B-B14F-4D97-AF65-F5344CB8AC3E}">
        <p14:creationId xmlns:p14="http://schemas.microsoft.com/office/powerpoint/2010/main" val="825475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In this section, we will explore advanced Spring Security concepts, including Pre-Authorization Filters and Aspect-Oriented Programming (AOP) proxies, to enhance application security.</a:t>
            </a:r>
          </a:p>
        </p:txBody>
      </p:sp>
      <p:sp>
        <p:nvSpPr>
          <p:cNvPr id="4" name="Slide Number Placeholder 3"/>
          <p:cNvSpPr>
            <a:spLocks noGrp="1"/>
          </p:cNvSpPr>
          <p:nvPr>
            <p:ph type="sldNum" sz="quarter" idx="5"/>
          </p:nvPr>
        </p:nvSpPr>
        <p:spPr/>
        <p:txBody>
          <a:bodyPr/>
          <a:lstStyle/>
          <a:p>
            <a:fld id="{9B17B36A-5CFF-476D-BDC7-8F7E10AA2C95}" type="slidenum">
              <a:rPr lang="en-CH" smtClean="0"/>
              <a:t>25</a:t>
            </a:fld>
            <a:endParaRPr lang="en-CH"/>
          </a:p>
        </p:txBody>
      </p:sp>
    </p:spTree>
    <p:extLst>
      <p:ext uri="{BB962C8B-B14F-4D97-AF65-F5344CB8AC3E}">
        <p14:creationId xmlns:p14="http://schemas.microsoft.com/office/powerpoint/2010/main" val="245467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Pre-Authorization Filters in Spring Security allow you to enforce security checks before an action is performed. This ensures that users have the necessary permissions to execute specific actions.</a:t>
            </a:r>
          </a:p>
        </p:txBody>
      </p:sp>
      <p:sp>
        <p:nvSpPr>
          <p:cNvPr id="4" name="Slide Number Placeholder 3"/>
          <p:cNvSpPr>
            <a:spLocks noGrp="1"/>
          </p:cNvSpPr>
          <p:nvPr>
            <p:ph type="sldNum" sz="quarter" idx="5"/>
          </p:nvPr>
        </p:nvSpPr>
        <p:spPr/>
        <p:txBody>
          <a:bodyPr/>
          <a:lstStyle/>
          <a:p>
            <a:fld id="{9B17B36A-5CFF-476D-BDC7-8F7E10AA2C95}" type="slidenum">
              <a:rPr lang="en-CH" smtClean="0"/>
              <a:t>26</a:t>
            </a:fld>
            <a:endParaRPr lang="en-CH"/>
          </a:p>
        </p:txBody>
      </p:sp>
    </p:spTree>
    <p:extLst>
      <p:ext uri="{BB962C8B-B14F-4D97-AF65-F5344CB8AC3E}">
        <p14:creationId xmlns:p14="http://schemas.microsoft.com/office/powerpoint/2010/main" val="4151910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Aspect-Oriented Programming (AOP) allows developers to define cross-cutting concerns, such as logging and security, separately from the main business logic, enhancing modularity.</a:t>
            </a:r>
          </a:p>
        </p:txBody>
      </p:sp>
      <p:sp>
        <p:nvSpPr>
          <p:cNvPr id="4" name="Slide Number Placeholder 3"/>
          <p:cNvSpPr>
            <a:spLocks noGrp="1"/>
          </p:cNvSpPr>
          <p:nvPr>
            <p:ph type="sldNum" sz="quarter" idx="5"/>
          </p:nvPr>
        </p:nvSpPr>
        <p:spPr/>
        <p:txBody>
          <a:bodyPr/>
          <a:lstStyle/>
          <a:p>
            <a:fld id="{9B17B36A-5CFF-476D-BDC7-8F7E10AA2C95}" type="slidenum">
              <a:rPr lang="en-CH" smtClean="0"/>
              <a:t>27</a:t>
            </a:fld>
            <a:endParaRPr lang="en-CH"/>
          </a:p>
        </p:txBody>
      </p:sp>
    </p:spTree>
    <p:extLst>
      <p:ext uri="{BB962C8B-B14F-4D97-AF65-F5344CB8AC3E}">
        <p14:creationId xmlns:p14="http://schemas.microsoft.com/office/powerpoint/2010/main" val="3649892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Data simplifies database interactions and provides a consistent programming model for data access. This section covers how to integrate Spring Data into applications.</a:t>
            </a:r>
          </a:p>
        </p:txBody>
      </p:sp>
      <p:sp>
        <p:nvSpPr>
          <p:cNvPr id="4" name="Slide Number Placeholder 3"/>
          <p:cNvSpPr>
            <a:spLocks noGrp="1"/>
          </p:cNvSpPr>
          <p:nvPr>
            <p:ph type="sldNum" sz="quarter" idx="5"/>
          </p:nvPr>
        </p:nvSpPr>
        <p:spPr/>
        <p:txBody>
          <a:bodyPr/>
          <a:lstStyle/>
          <a:p>
            <a:fld id="{9B17B36A-5CFF-476D-BDC7-8F7E10AA2C95}" type="slidenum">
              <a:rPr lang="en-CH" smtClean="0"/>
              <a:t>28</a:t>
            </a:fld>
            <a:endParaRPr lang="en-CH"/>
          </a:p>
        </p:txBody>
      </p:sp>
    </p:spTree>
    <p:extLst>
      <p:ext uri="{BB962C8B-B14F-4D97-AF65-F5344CB8AC3E}">
        <p14:creationId xmlns:p14="http://schemas.microsoft.com/office/powerpoint/2010/main" val="825581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Data JPA provides an abstraction layer over JPA, making it easier to implement data access layers. It simplifies CRUD operations and supports complex queries.</a:t>
            </a:r>
          </a:p>
        </p:txBody>
      </p:sp>
      <p:sp>
        <p:nvSpPr>
          <p:cNvPr id="4" name="Slide Number Placeholder 3"/>
          <p:cNvSpPr>
            <a:spLocks noGrp="1"/>
          </p:cNvSpPr>
          <p:nvPr>
            <p:ph type="sldNum" sz="quarter" idx="5"/>
          </p:nvPr>
        </p:nvSpPr>
        <p:spPr/>
        <p:txBody>
          <a:bodyPr/>
          <a:lstStyle/>
          <a:p>
            <a:fld id="{9B17B36A-5CFF-476D-BDC7-8F7E10AA2C95}" type="slidenum">
              <a:rPr lang="en-CH" smtClean="0"/>
              <a:t>29</a:t>
            </a:fld>
            <a:endParaRPr lang="en-CH"/>
          </a:p>
        </p:txBody>
      </p:sp>
    </p:spTree>
    <p:extLst>
      <p:ext uri="{BB962C8B-B14F-4D97-AF65-F5344CB8AC3E}">
        <p14:creationId xmlns:p14="http://schemas.microsoft.com/office/powerpoint/2010/main" val="3021824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We will present practical coding examples that showcase how to use Spring Data JPA for database operations, illustrating the simplicity and power of the framework.</a:t>
            </a:r>
          </a:p>
        </p:txBody>
      </p:sp>
      <p:sp>
        <p:nvSpPr>
          <p:cNvPr id="4" name="Slide Number Placeholder 3"/>
          <p:cNvSpPr>
            <a:spLocks noGrp="1"/>
          </p:cNvSpPr>
          <p:nvPr>
            <p:ph type="sldNum" sz="quarter" idx="5"/>
          </p:nvPr>
        </p:nvSpPr>
        <p:spPr/>
        <p:txBody>
          <a:bodyPr/>
          <a:lstStyle/>
          <a:p>
            <a:fld id="{9B17B36A-5CFF-476D-BDC7-8F7E10AA2C95}" type="slidenum">
              <a:rPr lang="en-CH" smtClean="0"/>
              <a:t>30</a:t>
            </a:fld>
            <a:endParaRPr lang="en-CH"/>
          </a:p>
        </p:txBody>
      </p:sp>
    </p:spTree>
    <p:extLst>
      <p:ext uri="{BB962C8B-B14F-4D97-AF65-F5344CB8AC3E}">
        <p14:creationId xmlns:p14="http://schemas.microsoft.com/office/powerpoint/2010/main" val="2749279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Boot is a powerful extension of the Spring Framework that offers rapid application development capabilities. This section will discuss its benefits and applicability.</a:t>
            </a:r>
          </a:p>
        </p:txBody>
      </p:sp>
      <p:sp>
        <p:nvSpPr>
          <p:cNvPr id="4" name="Slide Number Placeholder 3"/>
          <p:cNvSpPr>
            <a:spLocks noGrp="1"/>
          </p:cNvSpPr>
          <p:nvPr>
            <p:ph type="sldNum" sz="quarter" idx="5"/>
          </p:nvPr>
        </p:nvSpPr>
        <p:spPr/>
        <p:txBody>
          <a:bodyPr/>
          <a:lstStyle/>
          <a:p>
            <a:fld id="{9B17B36A-5CFF-476D-BDC7-8F7E10AA2C95}" type="slidenum">
              <a:rPr lang="en-CH" smtClean="0"/>
              <a:t>31</a:t>
            </a:fld>
            <a:endParaRPr lang="en-CH"/>
          </a:p>
        </p:txBody>
      </p:sp>
    </p:spTree>
    <p:extLst>
      <p:ext uri="{BB962C8B-B14F-4D97-AF65-F5344CB8AC3E}">
        <p14:creationId xmlns:p14="http://schemas.microsoft.com/office/powerpoint/2010/main" val="1527229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Boot eliminates much of the boilerplate configuration required in traditional Spring applications. It offers features like auto-configuration, embedded servers, and a simplified project setup.</a:t>
            </a:r>
          </a:p>
        </p:txBody>
      </p:sp>
      <p:sp>
        <p:nvSpPr>
          <p:cNvPr id="4" name="Slide Number Placeholder 3"/>
          <p:cNvSpPr>
            <a:spLocks noGrp="1"/>
          </p:cNvSpPr>
          <p:nvPr>
            <p:ph type="sldNum" sz="quarter" idx="5"/>
          </p:nvPr>
        </p:nvSpPr>
        <p:spPr/>
        <p:txBody>
          <a:bodyPr/>
          <a:lstStyle/>
          <a:p>
            <a:fld id="{9B17B36A-5CFF-476D-BDC7-8F7E10AA2C95}" type="slidenum">
              <a:rPr lang="en-CH" smtClean="0"/>
              <a:t>32</a:t>
            </a:fld>
            <a:endParaRPr lang="en-CH"/>
          </a:p>
        </p:txBody>
      </p:sp>
    </p:spTree>
    <p:extLst>
      <p:ext uri="{BB962C8B-B14F-4D97-AF65-F5344CB8AC3E}">
        <p14:creationId xmlns:p14="http://schemas.microsoft.com/office/powerpoint/2010/main" val="948990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Boot is ideal for microservices and rapid development scenarios, while the plain Spring Framework is better suited for complex applications requiring fine-grained control.</a:t>
            </a:r>
          </a:p>
        </p:txBody>
      </p:sp>
      <p:sp>
        <p:nvSpPr>
          <p:cNvPr id="4" name="Slide Number Placeholder 3"/>
          <p:cNvSpPr>
            <a:spLocks noGrp="1"/>
          </p:cNvSpPr>
          <p:nvPr>
            <p:ph type="sldNum" sz="quarter" idx="5"/>
          </p:nvPr>
        </p:nvSpPr>
        <p:spPr/>
        <p:txBody>
          <a:bodyPr/>
          <a:lstStyle/>
          <a:p>
            <a:fld id="{9B17B36A-5CFF-476D-BDC7-8F7E10AA2C95}" type="slidenum">
              <a:rPr lang="en-CH" smtClean="0"/>
              <a:t>33</a:t>
            </a:fld>
            <a:endParaRPr lang="en-CH"/>
          </a:p>
        </p:txBody>
      </p:sp>
    </p:spTree>
    <p:extLst>
      <p:ext uri="{BB962C8B-B14F-4D97-AF65-F5344CB8AC3E}">
        <p14:creationId xmlns:p14="http://schemas.microsoft.com/office/powerpoint/2010/main" val="179518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The Spring Framework is designed to address the complexities of Java application development by providing comprehensive infrastructure support. It aims to simplify coding practices and enhance productivity for developers.</a:t>
            </a:r>
          </a:p>
        </p:txBody>
      </p:sp>
      <p:sp>
        <p:nvSpPr>
          <p:cNvPr id="4" name="Slide Number Placeholder 3"/>
          <p:cNvSpPr>
            <a:spLocks noGrp="1"/>
          </p:cNvSpPr>
          <p:nvPr>
            <p:ph type="sldNum" sz="quarter" idx="5"/>
          </p:nvPr>
        </p:nvSpPr>
        <p:spPr/>
        <p:txBody>
          <a:bodyPr/>
          <a:lstStyle/>
          <a:p>
            <a:fld id="{9B17B36A-5CFF-476D-BDC7-8F7E10AA2C95}" type="slidenum">
              <a:rPr lang="en-CH" smtClean="0"/>
              <a:t>4</a:t>
            </a:fld>
            <a:endParaRPr lang="en-CH"/>
          </a:p>
        </p:txBody>
      </p:sp>
    </p:spTree>
    <p:extLst>
      <p:ext uri="{BB962C8B-B14F-4D97-AF65-F5344CB8AC3E}">
        <p14:creationId xmlns:p14="http://schemas.microsoft.com/office/powerpoint/2010/main" val="222362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We will conclude with practical coding examples that illustrate how to leverage Spring Boot for rapid development, showcasing its ease of use and effectiveness.</a:t>
            </a:r>
          </a:p>
        </p:txBody>
      </p:sp>
      <p:sp>
        <p:nvSpPr>
          <p:cNvPr id="4" name="Slide Number Placeholder 3"/>
          <p:cNvSpPr>
            <a:spLocks noGrp="1"/>
          </p:cNvSpPr>
          <p:nvPr>
            <p:ph type="sldNum" sz="quarter" idx="5"/>
          </p:nvPr>
        </p:nvSpPr>
        <p:spPr/>
        <p:txBody>
          <a:bodyPr/>
          <a:lstStyle/>
          <a:p>
            <a:fld id="{9B17B36A-5CFF-476D-BDC7-8F7E10AA2C95}" type="slidenum">
              <a:rPr lang="en-CH" smtClean="0"/>
              <a:t>34</a:t>
            </a:fld>
            <a:endParaRPr lang="en-CH"/>
          </a:p>
        </p:txBody>
      </p:sp>
    </p:spTree>
    <p:extLst>
      <p:ext uri="{BB962C8B-B14F-4D97-AF65-F5344CB8AC3E}">
        <p14:creationId xmlns:p14="http://schemas.microsoft.com/office/powerpoint/2010/main" val="2585289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The Spring Framework and Spring Boot significantly enhance Java development by providing powerful tools for building secure, maintainable, and scalable applications. The concepts and examples covered in this presentation will help you level up your Java coding skills.</a:t>
            </a:r>
          </a:p>
        </p:txBody>
      </p:sp>
      <p:sp>
        <p:nvSpPr>
          <p:cNvPr id="4" name="Slide Number Placeholder 3"/>
          <p:cNvSpPr>
            <a:spLocks noGrp="1"/>
          </p:cNvSpPr>
          <p:nvPr>
            <p:ph type="sldNum" sz="quarter" idx="5"/>
          </p:nvPr>
        </p:nvSpPr>
        <p:spPr/>
        <p:txBody>
          <a:bodyPr/>
          <a:lstStyle/>
          <a:p>
            <a:fld id="{9B17B36A-5CFF-476D-BDC7-8F7E10AA2C95}" type="slidenum">
              <a:rPr lang="en-CH" smtClean="0"/>
              <a:t>35</a:t>
            </a:fld>
            <a:endParaRPr lang="en-CH"/>
          </a:p>
        </p:txBody>
      </p:sp>
    </p:spTree>
    <p:extLst>
      <p:ext uri="{BB962C8B-B14F-4D97-AF65-F5344CB8AC3E}">
        <p14:creationId xmlns:p14="http://schemas.microsoft.com/office/powerpoint/2010/main" val="308996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Transaction management is crucial for ensuring data consistency and integrity. This section covers how Spring handles transactions, including rollback and commit mechanisms.</a:t>
            </a:r>
          </a:p>
        </p:txBody>
      </p:sp>
      <p:sp>
        <p:nvSpPr>
          <p:cNvPr id="4" name="Slide Number Placeholder 3"/>
          <p:cNvSpPr>
            <a:spLocks noGrp="1"/>
          </p:cNvSpPr>
          <p:nvPr>
            <p:ph type="sldNum" sz="quarter" idx="5"/>
          </p:nvPr>
        </p:nvSpPr>
        <p:spPr/>
        <p:txBody>
          <a:bodyPr/>
          <a:lstStyle/>
          <a:p>
            <a:fld id="{9B17B36A-5CFF-476D-BDC7-8F7E10AA2C95}" type="slidenum">
              <a:rPr lang="en-CH" smtClean="0"/>
              <a:t>36</a:t>
            </a:fld>
            <a:endParaRPr lang="en-CH"/>
          </a:p>
        </p:txBody>
      </p:sp>
    </p:spTree>
    <p:extLst>
      <p:ext uri="{BB962C8B-B14F-4D97-AF65-F5344CB8AC3E}">
        <p14:creationId xmlns:p14="http://schemas.microsoft.com/office/powerpoint/2010/main" val="1779024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Understanding the difference between traditional DB transactions and Spring's transaction management is essential for effective application development and ensuring data integrity.</a:t>
            </a:r>
          </a:p>
        </p:txBody>
      </p:sp>
      <p:sp>
        <p:nvSpPr>
          <p:cNvPr id="4" name="Slide Number Placeholder 3"/>
          <p:cNvSpPr>
            <a:spLocks noGrp="1"/>
          </p:cNvSpPr>
          <p:nvPr>
            <p:ph type="sldNum" sz="quarter" idx="5"/>
          </p:nvPr>
        </p:nvSpPr>
        <p:spPr/>
        <p:txBody>
          <a:bodyPr/>
          <a:lstStyle/>
          <a:p>
            <a:fld id="{9B17B36A-5CFF-476D-BDC7-8F7E10AA2C95}" type="slidenum">
              <a:rPr lang="en-CH" smtClean="0"/>
              <a:t>37</a:t>
            </a:fld>
            <a:endParaRPr lang="en-CH"/>
          </a:p>
        </p:txBody>
      </p:sp>
    </p:spTree>
    <p:extLst>
      <p:ext uri="{BB962C8B-B14F-4D97-AF65-F5344CB8AC3E}">
        <p14:creationId xmlns:p14="http://schemas.microsoft.com/office/powerpoint/2010/main" val="3938440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provides a simplified approach to managing transaction rollbacks and commits, allowing developers to define transaction boundaries declaratively and programmatically.</a:t>
            </a:r>
          </a:p>
        </p:txBody>
      </p:sp>
      <p:sp>
        <p:nvSpPr>
          <p:cNvPr id="4" name="Slide Number Placeholder 3"/>
          <p:cNvSpPr>
            <a:spLocks noGrp="1"/>
          </p:cNvSpPr>
          <p:nvPr>
            <p:ph type="sldNum" sz="quarter" idx="5"/>
          </p:nvPr>
        </p:nvSpPr>
        <p:spPr/>
        <p:txBody>
          <a:bodyPr/>
          <a:lstStyle/>
          <a:p>
            <a:fld id="{9B17B36A-5CFF-476D-BDC7-8F7E10AA2C95}" type="slidenum">
              <a:rPr lang="en-CH" smtClean="0"/>
              <a:t>38</a:t>
            </a:fld>
            <a:endParaRPr lang="en-CH"/>
          </a:p>
        </p:txBody>
      </p:sp>
    </p:spTree>
    <p:extLst>
      <p:ext uri="{BB962C8B-B14F-4D97-AF65-F5344CB8AC3E}">
        <p14:creationId xmlns:p14="http://schemas.microsoft.com/office/powerpoint/2010/main" val="3093710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We will provide practical coding examples demonstrating how to manage transactions in Spring, highlighting the importance of effective transaction management in applications.</a:t>
            </a:r>
          </a:p>
        </p:txBody>
      </p:sp>
      <p:sp>
        <p:nvSpPr>
          <p:cNvPr id="4" name="Slide Number Placeholder 3"/>
          <p:cNvSpPr>
            <a:spLocks noGrp="1"/>
          </p:cNvSpPr>
          <p:nvPr>
            <p:ph type="sldNum" sz="quarter" idx="5"/>
          </p:nvPr>
        </p:nvSpPr>
        <p:spPr/>
        <p:txBody>
          <a:bodyPr/>
          <a:lstStyle/>
          <a:p>
            <a:fld id="{9B17B36A-5CFF-476D-BDC7-8F7E10AA2C95}" type="slidenum">
              <a:rPr lang="en-CH" smtClean="0"/>
              <a:t>39</a:t>
            </a:fld>
            <a:endParaRPr lang="en-CH"/>
          </a:p>
        </p:txBody>
      </p:sp>
    </p:spTree>
    <p:extLst>
      <p:ext uri="{BB962C8B-B14F-4D97-AF65-F5344CB8AC3E}">
        <p14:creationId xmlns:p14="http://schemas.microsoft.com/office/powerpoint/2010/main" val="517075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Unit testing is crucial for ensuring that individual components of your Spring application function correctly. By using mocking, developers can isolate classes such as repositories and services, allowing for focused tests. Spring offers convenient annotations to facilitate testing, which helps improve code reliability. Alongside unit tests, integration tests are essential for validating how components work together within the application.</a:t>
            </a:r>
          </a:p>
        </p:txBody>
      </p:sp>
      <p:sp>
        <p:nvSpPr>
          <p:cNvPr id="4" name="Slide Number Placeholder 3"/>
          <p:cNvSpPr>
            <a:spLocks noGrp="1"/>
          </p:cNvSpPr>
          <p:nvPr>
            <p:ph type="sldNum" sz="quarter" idx="5"/>
          </p:nvPr>
        </p:nvSpPr>
        <p:spPr/>
        <p:txBody>
          <a:bodyPr/>
          <a:lstStyle/>
          <a:p>
            <a:fld id="{8095B8CF-FBDC-4622-8CF1-0BD13EDDEABB}" type="slidenum">
              <a:rPr lang="en-CH" smtClean="0"/>
              <a:t>40</a:t>
            </a:fld>
            <a:endParaRPr lang="en-CH"/>
          </a:p>
        </p:txBody>
      </p:sp>
    </p:spTree>
    <p:extLst>
      <p:ext uri="{BB962C8B-B14F-4D97-AF65-F5344CB8AC3E}">
        <p14:creationId xmlns:p14="http://schemas.microsoft.com/office/powerpoint/2010/main" val="119767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Spring addresses several challenges in Java development, such as tight coupling, difficulties in testing, and the complexity of Java EE applications. It promotes a more modular approach to application design.</a:t>
            </a:r>
          </a:p>
        </p:txBody>
      </p:sp>
      <p:sp>
        <p:nvSpPr>
          <p:cNvPr id="4" name="Slide Number Placeholder 3"/>
          <p:cNvSpPr>
            <a:spLocks noGrp="1"/>
          </p:cNvSpPr>
          <p:nvPr>
            <p:ph type="sldNum" sz="quarter" idx="5"/>
          </p:nvPr>
        </p:nvSpPr>
        <p:spPr/>
        <p:txBody>
          <a:bodyPr/>
          <a:lstStyle/>
          <a:p>
            <a:fld id="{9B17B36A-5CFF-476D-BDC7-8F7E10AA2C95}" type="slidenum">
              <a:rPr lang="en-CH" smtClean="0"/>
              <a:t>5</a:t>
            </a:fld>
            <a:endParaRPr lang="en-CH"/>
          </a:p>
        </p:txBody>
      </p:sp>
    </p:spTree>
    <p:extLst>
      <p:ext uri="{BB962C8B-B14F-4D97-AF65-F5344CB8AC3E}">
        <p14:creationId xmlns:p14="http://schemas.microsoft.com/office/powerpoint/2010/main" val="373612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big companies leverage the Spring Framework for its powerful capabilities in building scalable and maintainable applications. For instance, Netflix uses it extensively for their microservices architecture, allowing them to manage complex systems effectively. Similarly, Amazon and eBay utilize Spring to enhance their services, demonstrating the framework's flexibility and reliability in large-scale environments.</a:t>
            </a:r>
          </a:p>
        </p:txBody>
      </p:sp>
      <p:sp>
        <p:nvSpPr>
          <p:cNvPr id="4" name="Slide Number Placeholder 3"/>
          <p:cNvSpPr>
            <a:spLocks noGrp="1"/>
          </p:cNvSpPr>
          <p:nvPr>
            <p:ph type="sldNum" sz="quarter" idx="5"/>
          </p:nvPr>
        </p:nvSpPr>
        <p:spPr/>
        <p:txBody>
          <a:bodyPr/>
          <a:lstStyle/>
          <a:p>
            <a:fld id="{8095B8CF-FBDC-4622-8CF1-0BD13EDDEABB}" type="slidenum">
              <a:rPr lang="en-CH" smtClean="0"/>
              <a:t>6</a:t>
            </a:fld>
            <a:endParaRPr lang="en-CH"/>
          </a:p>
        </p:txBody>
      </p:sp>
    </p:spTree>
    <p:extLst>
      <p:ext uri="{BB962C8B-B14F-4D97-AF65-F5344CB8AC3E}">
        <p14:creationId xmlns:p14="http://schemas.microsoft.com/office/powerpoint/2010/main" val="406484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The Spring Framework includes features like Dependency Injection, Aspect-Oriented Programming, Spring MVC for web applications, and Spring Data for database handling. These features make it a robust choice for Java development.</a:t>
            </a:r>
          </a:p>
        </p:txBody>
      </p:sp>
      <p:sp>
        <p:nvSpPr>
          <p:cNvPr id="4" name="Slide Number Placeholder 3"/>
          <p:cNvSpPr>
            <a:spLocks noGrp="1"/>
          </p:cNvSpPr>
          <p:nvPr>
            <p:ph type="sldNum" sz="quarter" idx="5"/>
          </p:nvPr>
        </p:nvSpPr>
        <p:spPr/>
        <p:txBody>
          <a:bodyPr/>
          <a:lstStyle/>
          <a:p>
            <a:fld id="{9B17B36A-5CFF-476D-BDC7-8F7E10AA2C95}" type="slidenum">
              <a:rPr lang="en-CH" smtClean="0"/>
              <a:t>7</a:t>
            </a:fld>
            <a:endParaRPr lang="en-CH"/>
          </a:p>
        </p:txBody>
      </p:sp>
    </p:spTree>
    <p:extLst>
      <p:ext uri="{BB962C8B-B14F-4D97-AF65-F5344CB8AC3E}">
        <p14:creationId xmlns:p14="http://schemas.microsoft.com/office/powerpoint/2010/main" val="3417742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Understanding the core concepts of Spring is essential for effective application development. Concepts like Dependency Injection and Inversion of Control form the backbone of the framework.</a:t>
            </a:r>
          </a:p>
        </p:txBody>
      </p:sp>
      <p:sp>
        <p:nvSpPr>
          <p:cNvPr id="4" name="Slide Number Placeholder 3"/>
          <p:cNvSpPr>
            <a:spLocks noGrp="1"/>
          </p:cNvSpPr>
          <p:nvPr>
            <p:ph type="sldNum" sz="quarter" idx="5"/>
          </p:nvPr>
        </p:nvSpPr>
        <p:spPr/>
        <p:txBody>
          <a:bodyPr/>
          <a:lstStyle/>
          <a:p>
            <a:fld id="{9B17B36A-5CFF-476D-BDC7-8F7E10AA2C95}" type="slidenum">
              <a:rPr lang="en-CH" smtClean="0"/>
              <a:t>8</a:t>
            </a:fld>
            <a:endParaRPr lang="en-CH"/>
          </a:p>
        </p:txBody>
      </p:sp>
    </p:spTree>
    <p:extLst>
      <p:ext uri="{BB962C8B-B14F-4D97-AF65-F5344CB8AC3E}">
        <p14:creationId xmlns:p14="http://schemas.microsoft.com/office/powerpoint/2010/main" val="67070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Dependency Injection (DI) is a design pattern used in Spring to achieve Inversion of Control. It allows for efficient management of dependencies, making code easier to test and maintain.</a:t>
            </a:r>
          </a:p>
        </p:txBody>
      </p:sp>
      <p:sp>
        <p:nvSpPr>
          <p:cNvPr id="4" name="Slide Number Placeholder 3"/>
          <p:cNvSpPr>
            <a:spLocks noGrp="1"/>
          </p:cNvSpPr>
          <p:nvPr>
            <p:ph type="sldNum" sz="quarter" idx="5"/>
          </p:nvPr>
        </p:nvSpPr>
        <p:spPr/>
        <p:txBody>
          <a:bodyPr/>
          <a:lstStyle/>
          <a:p>
            <a:fld id="{9B17B36A-5CFF-476D-BDC7-8F7E10AA2C95}" type="slidenum">
              <a:rPr lang="en-CH" smtClean="0"/>
              <a:t>9</a:t>
            </a:fld>
            <a:endParaRPr lang="en-CH"/>
          </a:p>
        </p:txBody>
      </p:sp>
    </p:spTree>
    <p:extLst>
      <p:ext uri="{BB962C8B-B14F-4D97-AF65-F5344CB8AC3E}">
        <p14:creationId xmlns:p14="http://schemas.microsoft.com/office/powerpoint/2010/main" val="347379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Inversion of Control (IoC) is a fundamental principle in Spring. It transfers the control of object creation and management to the Spring container, freeing developers from manual instantiation.</a:t>
            </a:r>
          </a:p>
        </p:txBody>
      </p:sp>
      <p:sp>
        <p:nvSpPr>
          <p:cNvPr id="4" name="Slide Number Placeholder 3"/>
          <p:cNvSpPr>
            <a:spLocks noGrp="1"/>
          </p:cNvSpPr>
          <p:nvPr>
            <p:ph type="sldNum" sz="quarter" idx="5"/>
          </p:nvPr>
        </p:nvSpPr>
        <p:spPr/>
        <p:txBody>
          <a:bodyPr/>
          <a:lstStyle/>
          <a:p>
            <a:fld id="{9B17B36A-5CFF-476D-BDC7-8F7E10AA2C95}" type="slidenum">
              <a:rPr lang="en-CH" smtClean="0"/>
              <a:t>11</a:t>
            </a:fld>
            <a:endParaRPr lang="en-CH"/>
          </a:p>
        </p:txBody>
      </p:sp>
    </p:spTree>
    <p:extLst>
      <p:ext uri="{BB962C8B-B14F-4D97-AF65-F5344CB8AC3E}">
        <p14:creationId xmlns:p14="http://schemas.microsoft.com/office/powerpoint/2010/main" val="109908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4BF2672-E481-446D-84EA-6FF552897C18}" type="datetime1">
              <a:rPr lang="en-US" smtClean="0"/>
              <a:t>4/30/2025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43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4825621C-4A55-4F04-B310-148E31A10764}" type="datetime1">
              <a:rPr lang="en-US" smtClean="0"/>
              <a:t>4/30/2025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6995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E9E713A7-9D16-4158-98CE-02FF52DCD610}" type="datetime1">
              <a:rPr lang="en-US" smtClean="0"/>
              <a:t>4/30/2025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876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EB64C4A4-21FC-4EAA-92AE-AB777F80AF07}" type="datetime1">
              <a:rPr lang="en-US" smtClean="0"/>
              <a:t>4/30/2025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703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7A5FC8CB-6697-42E6-80B5-4030F36D0EA9}" type="datetime1">
              <a:rPr lang="en-US" smtClean="0"/>
              <a:t>4/30/2025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560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CC3D6D1E-EDF9-4939-9524-63398E3D1FE2}" type="datetime1">
              <a:rPr lang="en-US" smtClean="0"/>
              <a:t>4/30/2025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3322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293A9BA-4BF5-456E-B53C-D2112EF59B4E}" type="datetime1">
              <a:rPr lang="en-US" smtClean="0"/>
              <a:t>4/30/2025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1797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35E5D95C-6D6C-4BA5-9627-169F9C6D6492}" type="datetime1">
              <a:rPr lang="en-US" smtClean="0"/>
              <a:t>4/30/2025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7360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144F64FF-0576-4CF0-AA2C-46D2F2EE368A}" type="datetime1">
              <a:rPr lang="en-US" smtClean="0"/>
              <a:t>4/30/2025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6805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72270043-5357-40ED-B4CA-810E8FCB6C62}" type="datetime1">
              <a:rPr lang="en-US" smtClean="0"/>
              <a:t>4/30/2025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1719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8C33317C-D61A-4E94-B213-795BEDD575E1}" type="datetime1">
              <a:rPr lang="en-US" smtClean="0"/>
              <a:t>4/30/2025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49872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3656EBEA-FD0B-4E47-8094-E6BF0FB5ABEC}" type="datetime1">
              <a:rPr lang="en-US" smtClean="0"/>
              <a:t>4/30/2025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602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433D7-E0F6-5BC1-5E72-508D03B61317}"/>
              </a:ext>
            </a:extLst>
          </p:cNvPr>
          <p:cNvSpPr>
            <a:spLocks noGrp="1"/>
          </p:cNvSpPr>
          <p:nvPr>
            <p:ph type="ctrTitle"/>
          </p:nvPr>
        </p:nvSpPr>
        <p:spPr>
          <a:xfrm>
            <a:off x="703400" y="908651"/>
            <a:ext cx="3620882" cy="3640345"/>
          </a:xfrm>
        </p:spPr>
        <p:txBody>
          <a:bodyPr anchor="t">
            <a:normAutofit/>
          </a:bodyPr>
          <a:lstStyle/>
          <a:p>
            <a:r>
              <a:rPr lang="en-CH" sz="4000"/>
              <a:t>Level Up Your Java Code with Spring Framework</a:t>
            </a:r>
          </a:p>
        </p:txBody>
      </p:sp>
      <p:sp>
        <p:nvSpPr>
          <p:cNvPr id="3" name="Subtitle 2">
            <a:extLst>
              <a:ext uri="{FF2B5EF4-FFF2-40B4-BE49-F238E27FC236}">
                <a16:creationId xmlns:a16="http://schemas.microsoft.com/office/drawing/2014/main" id="{C95DEAFE-F289-D8B5-4DED-3C0D5992481D}"/>
              </a:ext>
            </a:extLst>
          </p:cNvPr>
          <p:cNvSpPr>
            <a:spLocks noGrp="1"/>
          </p:cNvSpPr>
          <p:nvPr>
            <p:ph type="subTitle" idx="1"/>
          </p:nvPr>
        </p:nvSpPr>
        <p:spPr>
          <a:xfrm>
            <a:off x="703399" y="4391419"/>
            <a:ext cx="3380437" cy="850392"/>
          </a:xfrm>
        </p:spPr>
        <p:txBody>
          <a:bodyPr anchor="b">
            <a:normAutofit/>
          </a:bodyPr>
          <a:lstStyle/>
          <a:p>
            <a:r>
              <a:rPr lang="en-CH" sz="1800" dirty="0"/>
              <a:t>Enhancing Java Development through Spring Framework</a:t>
            </a:r>
          </a:p>
        </p:txBody>
      </p:sp>
      <p:cxnSp>
        <p:nvCxnSpPr>
          <p:cNvPr id="26" name="Straight Connector 2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Java code on a PC screen">
            <a:extLst>
              <a:ext uri="{FF2B5EF4-FFF2-40B4-BE49-F238E27FC236}">
                <a16:creationId xmlns:a16="http://schemas.microsoft.com/office/drawing/2014/main" id="{4C396581-CD18-3F4B-8046-F7CC9BA0BC82}"/>
              </a:ext>
            </a:extLst>
          </p:cNvPr>
          <p:cNvPicPr>
            <a:picLocks noChangeAspect="1"/>
          </p:cNvPicPr>
          <p:nvPr/>
        </p:nvPicPr>
        <p:blipFill>
          <a:blip r:embed="rId3"/>
          <a:srcRect t="6258" r="2" b="2"/>
          <a:stretch/>
        </p:blipFill>
        <p:spPr>
          <a:xfrm>
            <a:off x="4876158" y="10"/>
            <a:ext cx="7315841" cy="6857990"/>
          </a:xfrm>
          <a:prstGeom prst="rect">
            <a:avLst/>
          </a:prstGeom>
        </p:spPr>
      </p:pic>
      <p:sp>
        <p:nvSpPr>
          <p:cNvPr id="6" name="Subtitle 2">
            <a:extLst>
              <a:ext uri="{FF2B5EF4-FFF2-40B4-BE49-F238E27FC236}">
                <a16:creationId xmlns:a16="http://schemas.microsoft.com/office/drawing/2014/main" id="{C838090E-57D2-045B-E260-AF31023871DF}"/>
              </a:ext>
            </a:extLst>
          </p:cNvPr>
          <p:cNvSpPr txBox="1">
            <a:spLocks/>
          </p:cNvSpPr>
          <p:nvPr/>
        </p:nvSpPr>
        <p:spPr>
          <a:xfrm>
            <a:off x="75063" y="5934626"/>
            <a:ext cx="3380437" cy="85039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lgn="l" rtl="0" eaLnBrk="1" latinLnBrk="0" hangingPunct="1">
              <a:spcBef>
                <a:spcPts val="1000"/>
              </a:spcBef>
              <a:buNone/>
            </a:pPr>
            <a:r>
              <a:rPr lang="en-GB" sz="1200" dirty="0">
                <a:solidFill>
                  <a:srgbClr val="FFFFFF"/>
                </a:solidFill>
                <a:effectLst/>
                <a:latin typeface="Calisto MT" panose="02040603050505030304" pitchFamily="18" charset="0"/>
              </a:rPr>
              <a:t>D. Kekelidze, CERN</a:t>
            </a:r>
          </a:p>
          <a:p>
            <a:pPr marL="0" indent="0" algn="l" rtl="0" eaLnBrk="1" latinLnBrk="0" hangingPunct="1">
              <a:spcBef>
                <a:spcPts val="1000"/>
              </a:spcBef>
              <a:buNone/>
            </a:pPr>
            <a:r>
              <a:rPr lang="en-GB" sz="1200" dirty="0">
                <a:solidFill>
                  <a:srgbClr val="FFFFFF"/>
                </a:solidFill>
                <a:effectLst/>
                <a:latin typeface="Calisto MT" panose="02040603050505030304" pitchFamily="18" charset="0"/>
              </a:rPr>
              <a:t>Pori Spring Campus, May 2025</a:t>
            </a:r>
            <a:endParaRPr lang="en-CH" sz="1200" dirty="0"/>
          </a:p>
        </p:txBody>
      </p:sp>
      <p:sp>
        <p:nvSpPr>
          <p:cNvPr id="4" name="Slide Number Placeholder 3">
            <a:extLst>
              <a:ext uri="{FF2B5EF4-FFF2-40B4-BE49-F238E27FC236}">
                <a16:creationId xmlns:a16="http://schemas.microsoft.com/office/drawing/2014/main" id="{B8F7E34B-A074-48CB-21C6-9CF44F1AB93F}"/>
              </a:ext>
            </a:extLst>
          </p:cNvPr>
          <p:cNvSpPr>
            <a:spLocks noGrp="1"/>
          </p:cNvSpPr>
          <p:nvPr>
            <p:ph type="sldNum" sz="quarter" idx="12"/>
          </p:nvPr>
        </p:nvSpPr>
        <p:spPr/>
        <p:txBody>
          <a:bodyPr/>
          <a:lstStyle/>
          <a:p>
            <a:fld id="{87E7843D-FF13-4365-9478-9625B70A2705}" type="slidenum">
              <a:rPr lang="en-US" smtClean="0"/>
              <a:t>1</a:t>
            </a:fld>
            <a:endParaRPr lang="en-US"/>
          </a:p>
        </p:txBody>
      </p:sp>
    </p:spTree>
    <p:extLst>
      <p:ext uri="{BB962C8B-B14F-4D97-AF65-F5344CB8AC3E}">
        <p14:creationId xmlns:p14="http://schemas.microsoft.com/office/powerpoint/2010/main" val="254701648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700A657-1298-68E6-20DB-49FAABFED788}"/>
              </a:ext>
            </a:extLst>
          </p:cNvPr>
          <p:cNvPicPr>
            <a:picLocks noGrp="1" noChangeAspect="1"/>
          </p:cNvPicPr>
          <p:nvPr>
            <p:ph sz="half" idx="2"/>
          </p:nvPr>
        </p:nvPicPr>
        <p:blipFill>
          <a:blip r:embed="rId2"/>
          <a:stretch>
            <a:fillRect/>
          </a:stretch>
        </p:blipFill>
        <p:spPr bwMode="auto">
          <a:xfrm>
            <a:off x="6363485" y="975903"/>
            <a:ext cx="5009469" cy="49115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Content Placeholder 23">
            <a:extLst>
              <a:ext uri="{FF2B5EF4-FFF2-40B4-BE49-F238E27FC236}">
                <a16:creationId xmlns:a16="http://schemas.microsoft.com/office/drawing/2014/main" id="{9C8EB423-E005-92BB-6851-1076F8B75A8D}"/>
              </a:ext>
            </a:extLst>
          </p:cNvPr>
          <p:cNvPicPr>
            <a:picLocks noGrp="1" noChangeAspect="1"/>
          </p:cNvPicPr>
          <p:nvPr>
            <p:ph sz="half" idx="1"/>
          </p:nvPr>
        </p:nvPicPr>
        <p:blipFill>
          <a:blip r:embed="rId3"/>
          <a:stretch>
            <a:fillRect/>
          </a:stretch>
        </p:blipFill>
        <p:spPr>
          <a:xfrm>
            <a:off x="819046" y="974352"/>
            <a:ext cx="5386882" cy="4913118"/>
          </a:xfrm>
        </p:spPr>
      </p:pic>
      <p:sp>
        <p:nvSpPr>
          <p:cNvPr id="2" name="Slide Number Placeholder 1">
            <a:extLst>
              <a:ext uri="{FF2B5EF4-FFF2-40B4-BE49-F238E27FC236}">
                <a16:creationId xmlns:a16="http://schemas.microsoft.com/office/drawing/2014/main" id="{8C2D0ED2-9585-A26F-762F-8A49C63EB41E}"/>
              </a:ext>
            </a:extLst>
          </p:cNvPr>
          <p:cNvSpPr>
            <a:spLocks noGrp="1"/>
          </p:cNvSpPr>
          <p:nvPr>
            <p:ph type="sldNum" sz="quarter" idx="12"/>
          </p:nvPr>
        </p:nvSpPr>
        <p:spPr/>
        <p:txBody>
          <a:bodyPr/>
          <a:lstStyle/>
          <a:p>
            <a:fld id="{87E7843D-FF13-4365-9478-9625B70A2705}" type="slidenum">
              <a:rPr lang="en-US" smtClean="0"/>
              <a:t>10</a:t>
            </a:fld>
            <a:endParaRPr lang="en-US"/>
          </a:p>
        </p:txBody>
      </p:sp>
    </p:spTree>
    <p:extLst>
      <p:ext uri="{BB962C8B-B14F-4D97-AF65-F5344CB8AC3E}">
        <p14:creationId xmlns:p14="http://schemas.microsoft.com/office/powerpoint/2010/main" val="198465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95447-5CFB-05D6-EB0E-D2542EE4A1ED}"/>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a:t>Inversion of Control</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4028E8CE-B14B-4F27-B3FB-152EA4460E03}"/>
              </a:ext>
            </a:extLst>
          </p:cNvPr>
          <p:cNvPicPr>
            <a:picLocks noGrp="1" noChangeAspect="1"/>
          </p:cNvPicPr>
          <p:nvPr>
            <p:ph sz="half" idx="1"/>
          </p:nvPr>
        </p:nvPicPr>
        <p:blipFill>
          <a:blip r:embed="rId3"/>
          <a:srcRect l="22633" r="36534" b="2"/>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3D608DD-3752-0E75-E7CE-47555715378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lgn="l" rtl="0" eaLnBrk="1" latinLnBrk="0" hangingPunct="1">
              <a:lnSpc>
                <a:spcPct val="110000"/>
              </a:lnSpc>
              <a:spcBef>
                <a:spcPts val="500"/>
              </a:spcBef>
              <a:buNone/>
            </a:pPr>
            <a:r>
              <a:rPr lang="en-GB" sz="1400" b="1" dirty="0">
                <a:solidFill>
                  <a:srgbClr val="000000"/>
                </a:solidFill>
                <a:effectLst/>
                <a:latin typeface="Calisto MT" panose="02040603050505030304" pitchFamily="18" charset="0"/>
              </a:rPr>
              <a:t>Core Concept</a:t>
            </a: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dirty="0">
                <a:solidFill>
                  <a:srgbClr val="000000"/>
                </a:solidFill>
                <a:effectLst/>
                <a:latin typeface="Calisto MT" panose="02040603050505030304" pitchFamily="18" charset="0"/>
              </a:rPr>
              <a:t>Inversion of Control refers to the delegation of object creation and management to a container or framework, instead of allowing the objects to manage their own lifecycle. This approach improves modularity and contributes to enhanced code maintainability.</a:t>
            </a:r>
          </a:p>
          <a:p>
            <a:pPr marL="0" indent="0" algn="l" rtl="0" eaLnBrk="1" latinLnBrk="0" hangingPunct="1">
              <a:lnSpc>
                <a:spcPct val="110000"/>
              </a:lnSpc>
              <a:spcBef>
                <a:spcPts val="500"/>
              </a:spcBef>
              <a:buNone/>
            </a:pP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b="1" dirty="0">
                <a:solidFill>
                  <a:srgbClr val="000000"/>
                </a:solidFill>
                <a:effectLst/>
                <a:latin typeface="Calisto MT" panose="02040603050505030304" pitchFamily="18" charset="0"/>
              </a:rPr>
              <a:t>Function of the Spring Container</a:t>
            </a: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dirty="0">
                <a:solidFill>
                  <a:srgbClr val="000000"/>
                </a:solidFill>
                <a:effectLst/>
                <a:latin typeface="Calisto MT" panose="02040603050505030304" pitchFamily="18" charset="0"/>
              </a:rPr>
              <a:t>The Spring container assumes the duty of overseeing object lifecycles and their dependencies. As a result, developers are freed from the task of manual instantiation, resulting in cleaner code and improved maintainability.</a:t>
            </a:r>
            <a:endParaRPr lang="en-GB" sz="1400" dirty="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6855F2D-A284-9926-DC99-A27B9D442379}"/>
              </a:ext>
            </a:extLst>
          </p:cNvPr>
          <p:cNvSpPr>
            <a:spLocks noGrp="1"/>
          </p:cNvSpPr>
          <p:nvPr>
            <p:ph type="sldNum" sz="quarter" idx="12"/>
          </p:nvPr>
        </p:nvSpPr>
        <p:spPr/>
        <p:txBody>
          <a:bodyPr/>
          <a:lstStyle/>
          <a:p>
            <a:fld id="{87E7843D-FF13-4365-9478-9625B70A2705}" type="slidenum">
              <a:rPr lang="en-US" smtClean="0"/>
              <a:t>11</a:t>
            </a:fld>
            <a:endParaRPr lang="en-US"/>
          </a:p>
        </p:txBody>
      </p:sp>
    </p:spTree>
    <p:extLst>
      <p:ext uri="{BB962C8B-B14F-4D97-AF65-F5344CB8AC3E}">
        <p14:creationId xmlns:p14="http://schemas.microsoft.com/office/powerpoint/2010/main" val="3467277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79" name="Straight Connector 207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83" name="Rectangle 208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69A20-0204-C2D1-3E98-1BC6BEB9AA29}"/>
              </a:ext>
            </a:extLst>
          </p:cNvPr>
          <p:cNvSpPr>
            <a:spLocks noGrp="1"/>
          </p:cNvSpPr>
          <p:nvPr>
            <p:ph type="title"/>
          </p:nvPr>
        </p:nvSpPr>
        <p:spPr>
          <a:xfrm>
            <a:off x="704089" y="914400"/>
            <a:ext cx="3453844" cy="1463040"/>
          </a:xfrm>
        </p:spPr>
        <p:txBody>
          <a:bodyPr vert="horz" lIns="91440" tIns="45720" rIns="91440" bIns="45720" rtlCol="0" anchor="t">
            <a:normAutofit/>
          </a:bodyPr>
          <a:lstStyle/>
          <a:p>
            <a:pPr>
              <a:lnSpc>
                <a:spcPct val="90000"/>
              </a:lnSpc>
            </a:pPr>
            <a:r>
              <a:rPr lang="en-US" sz="3100" b="1" dirty="0">
                <a:effectLst/>
              </a:rPr>
              <a:t>Spring Application Context</a:t>
            </a:r>
            <a:endParaRPr lang="en-US" sz="3100" dirty="0"/>
          </a:p>
        </p:txBody>
      </p:sp>
      <p:cxnSp>
        <p:nvCxnSpPr>
          <p:cNvPr id="2085" name="Straight Connector 2084">
            <a:extLst>
              <a:ext uri="{FF2B5EF4-FFF2-40B4-BE49-F238E27FC236}">
                <a16:creationId xmlns:a16="http://schemas.microsoft.com/office/drawing/2014/main" id="{A7C10D4C-8DED-200E-3237-3345F3F2A1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817A2AA-1888-CC49-2B6C-05C9DD1BB1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2022" y="1014984"/>
            <a:ext cx="6614593" cy="1362456"/>
          </a:xfrm>
        </p:spPr>
        <p:txBody>
          <a:bodyPr>
            <a:normAutofit/>
          </a:bodyPr>
          <a:lstStyle/>
          <a:p>
            <a:pPr marL="0" indent="0" rtl="0" eaLnBrk="1" latinLnBrk="0" hangingPunct="1">
              <a:spcBef>
                <a:spcPts val="2500"/>
              </a:spcBef>
              <a:buNone/>
            </a:pPr>
            <a:r>
              <a:rPr lang="en-GB" dirty="0">
                <a:effectLst/>
                <a:latin typeface="Calisto MT" panose="02040603050505030304" pitchFamily="18" charset="0"/>
              </a:rPr>
              <a:t>It</a:t>
            </a:r>
            <a:r>
              <a:rPr lang="en-GB" dirty="0">
                <a:latin typeface="Calisto MT" panose="02040603050505030304" pitchFamily="18" charset="0"/>
              </a:rPr>
              <a:t>’s a container that</a:t>
            </a:r>
            <a:r>
              <a:rPr lang="en-GB" dirty="0">
                <a:effectLst/>
                <a:latin typeface="Calisto MT" panose="02040603050505030304" pitchFamily="18" charset="0"/>
              </a:rPr>
              <a:t> holds classes intended to be used for dependency injection (Spring beans) through component scanning.</a:t>
            </a:r>
          </a:p>
          <a:p>
            <a:pPr marL="0" indent="0" rtl="0" eaLnBrk="1" latinLnBrk="0" hangingPunct="1">
              <a:spcBef>
                <a:spcPts val="2500"/>
              </a:spcBef>
              <a:buNone/>
            </a:pPr>
            <a:endParaRPr lang="en-GB" dirty="0">
              <a:effectLst/>
              <a:latin typeface="Calisto MT" panose="02040603050505030304" pitchFamily="18" charset="0"/>
            </a:endParaRPr>
          </a:p>
        </p:txBody>
      </p:sp>
      <p:cxnSp>
        <p:nvCxnSpPr>
          <p:cNvPr id="2087" name="Straight Connector 2086">
            <a:extLst>
              <a:ext uri="{FF2B5EF4-FFF2-40B4-BE49-F238E27FC236}">
                <a16:creationId xmlns:a16="http://schemas.microsoft.com/office/drawing/2014/main" id="{E8F7F80F-9EDD-0EEA-B6D7-E116EBA4FA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2497143"/>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B203DB0C-E4CA-E512-CF0C-C0DCFCE03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819" b="16872"/>
          <a:stretch/>
        </p:blipFill>
        <p:spPr bwMode="auto">
          <a:xfrm>
            <a:off x="20" y="2863970"/>
            <a:ext cx="12191980" cy="399403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6A8DEEC-0F53-DD86-4EE5-E59AD1E54A57}"/>
              </a:ext>
            </a:extLst>
          </p:cNvPr>
          <p:cNvSpPr>
            <a:spLocks noGrp="1"/>
          </p:cNvSpPr>
          <p:nvPr>
            <p:ph type="sldNum" sz="quarter" idx="12"/>
          </p:nvPr>
        </p:nvSpPr>
        <p:spPr/>
        <p:txBody>
          <a:bodyPr/>
          <a:lstStyle/>
          <a:p>
            <a:fld id="{87E7843D-FF13-4365-9478-9625B70A2705}" type="slidenum">
              <a:rPr lang="en-US" smtClean="0"/>
              <a:t>12</a:t>
            </a:fld>
            <a:endParaRPr lang="en-US"/>
          </a:p>
        </p:txBody>
      </p:sp>
    </p:spTree>
    <p:extLst>
      <p:ext uri="{BB962C8B-B14F-4D97-AF65-F5344CB8AC3E}">
        <p14:creationId xmlns:p14="http://schemas.microsoft.com/office/powerpoint/2010/main" val="3999287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59" name="Rectangle 205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02B1A-4279-F9E3-491B-2A72A704F6CE}"/>
              </a:ext>
            </a:extLst>
          </p:cNvPr>
          <p:cNvSpPr>
            <a:spLocks noGrp="1"/>
          </p:cNvSpPr>
          <p:nvPr>
            <p:ph type="title"/>
          </p:nvPr>
        </p:nvSpPr>
        <p:spPr>
          <a:xfrm>
            <a:off x="704089" y="914400"/>
            <a:ext cx="3453844" cy="1463040"/>
          </a:xfrm>
        </p:spPr>
        <p:txBody>
          <a:bodyPr vert="horz" lIns="91440" tIns="45720" rIns="91440" bIns="45720" rtlCol="0" anchor="t">
            <a:normAutofit/>
          </a:bodyPr>
          <a:lstStyle/>
          <a:p>
            <a:r>
              <a:rPr lang="en-US" b="1" dirty="0">
                <a:effectLst/>
              </a:rPr>
              <a:t>Component Scanning</a:t>
            </a:r>
            <a:endParaRPr lang="en-US" dirty="0"/>
          </a:p>
        </p:txBody>
      </p:sp>
      <p:cxnSp>
        <p:nvCxnSpPr>
          <p:cNvPr id="2061" name="Straight Connector 2060">
            <a:extLst>
              <a:ext uri="{FF2B5EF4-FFF2-40B4-BE49-F238E27FC236}">
                <a16:creationId xmlns:a16="http://schemas.microsoft.com/office/drawing/2014/main" id="{A7C10D4C-8DED-200E-3237-3345F3F2A1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FE51CE-F61A-80A0-67A4-463F2E434766}"/>
              </a:ext>
            </a:extLst>
          </p:cNvPr>
          <p:cNvSpPr>
            <a:spLocks noGrp="1"/>
          </p:cNvSpPr>
          <p:nvPr>
            <p:ph sz="half" idx="1"/>
          </p:nvPr>
        </p:nvSpPr>
        <p:spPr>
          <a:xfrm>
            <a:off x="4862022" y="1014984"/>
            <a:ext cx="6614593" cy="1362456"/>
          </a:xfrm>
        </p:spPr>
        <p:txBody>
          <a:bodyPr vert="horz" lIns="91440" tIns="45720" rIns="91440" bIns="45720" rtlCol="0" anchor="t">
            <a:normAutofit/>
          </a:bodyPr>
          <a:lstStyle/>
          <a:p>
            <a:pPr marL="0" indent="0">
              <a:lnSpc>
                <a:spcPct val="100000"/>
              </a:lnSpc>
              <a:buNone/>
            </a:pPr>
            <a:r>
              <a:rPr lang="en-US" dirty="0">
                <a:effectLst/>
              </a:rPr>
              <a:t>This feature detects classes and registers them in the application context based on the provided configuration, simplifying the setup of Spring applications by removing the need for manual registration.</a:t>
            </a:r>
          </a:p>
          <a:p>
            <a:pPr>
              <a:lnSpc>
                <a:spcPct val="100000"/>
              </a:lnSpc>
            </a:pPr>
            <a:endParaRPr lang="en-US" dirty="0"/>
          </a:p>
        </p:txBody>
      </p:sp>
      <p:cxnSp>
        <p:nvCxnSpPr>
          <p:cNvPr id="2063" name="Straight Connector 2062">
            <a:extLst>
              <a:ext uri="{FF2B5EF4-FFF2-40B4-BE49-F238E27FC236}">
                <a16:creationId xmlns:a16="http://schemas.microsoft.com/office/drawing/2014/main" id="{E8F7F80F-9EDD-0EEA-B6D7-E116EBA4FA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2497143"/>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D928C17-C072-8DBF-5525-E14E3F11D38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3772" b="8230"/>
          <a:stretch/>
        </p:blipFill>
        <p:spPr bwMode="auto">
          <a:xfrm>
            <a:off x="20" y="2863970"/>
            <a:ext cx="12191980" cy="399403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9A8E1E6-CB3F-1EE8-5882-1A76BA83C993}"/>
              </a:ext>
            </a:extLst>
          </p:cNvPr>
          <p:cNvSpPr>
            <a:spLocks noGrp="1"/>
          </p:cNvSpPr>
          <p:nvPr>
            <p:ph type="sldNum" sz="quarter" idx="12"/>
          </p:nvPr>
        </p:nvSpPr>
        <p:spPr/>
        <p:txBody>
          <a:bodyPr/>
          <a:lstStyle/>
          <a:p>
            <a:fld id="{87E7843D-FF13-4365-9478-9625B70A2705}" type="slidenum">
              <a:rPr lang="en-US" smtClean="0"/>
              <a:t>13</a:t>
            </a:fld>
            <a:endParaRPr lang="en-US"/>
          </a:p>
        </p:txBody>
      </p:sp>
    </p:spTree>
    <p:extLst>
      <p:ext uri="{BB962C8B-B14F-4D97-AF65-F5344CB8AC3E}">
        <p14:creationId xmlns:p14="http://schemas.microsoft.com/office/powerpoint/2010/main" val="4165365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14" name="Straight Connector 41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6" name="Straight Connector 41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18" name="Rectangle 41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0E04A-1FFA-5468-A1A0-04732EB16445}"/>
              </a:ext>
            </a:extLst>
          </p:cNvPr>
          <p:cNvSpPr>
            <a:spLocks noGrp="1"/>
          </p:cNvSpPr>
          <p:nvPr>
            <p:ph type="title"/>
          </p:nvPr>
        </p:nvSpPr>
        <p:spPr>
          <a:xfrm>
            <a:off x="704088" y="914400"/>
            <a:ext cx="5195889" cy="1316736"/>
          </a:xfrm>
        </p:spPr>
        <p:txBody>
          <a:bodyPr vert="horz" lIns="91440" tIns="45720" rIns="91440" bIns="45720" rtlCol="0" anchor="t">
            <a:normAutofit/>
          </a:bodyPr>
          <a:lstStyle/>
          <a:p>
            <a:r>
              <a:rPr lang="en-US" dirty="0"/>
              <a:t>Component Scan Configuration</a:t>
            </a:r>
          </a:p>
        </p:txBody>
      </p:sp>
      <p:cxnSp>
        <p:nvCxnSpPr>
          <p:cNvPr id="4120" name="Straight Connector 4119">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0084574-E1F3-D514-53EA-4F7BC9E443F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31136"/>
            <a:ext cx="5195889" cy="3931920"/>
          </a:xfrm>
        </p:spPr>
        <p:txBody>
          <a:bodyPr>
            <a:normAutofit lnSpcReduction="10000"/>
          </a:bodyPr>
          <a:lstStyle/>
          <a:p>
            <a:pPr marL="0" indent="0" rtl="0" eaLnBrk="1" latinLnBrk="0" hangingPunct="1">
              <a:lnSpc>
                <a:spcPct val="100000"/>
              </a:lnSpc>
              <a:spcBef>
                <a:spcPts val="500"/>
              </a:spcBef>
              <a:buNone/>
            </a:pPr>
            <a:r>
              <a:rPr lang="en-GB" sz="1400" b="1" dirty="0">
                <a:effectLst/>
                <a:latin typeface="Calisto MT" panose="02040603050505030304" pitchFamily="18" charset="0"/>
              </a:rPr>
              <a:t>Core Principle</a:t>
            </a:r>
            <a:endParaRPr lang="en-GB" sz="1400" dirty="0">
              <a:effectLst/>
              <a:latin typeface="Calisto MT" panose="02040603050505030304" pitchFamily="18" charset="0"/>
            </a:endParaRPr>
          </a:p>
          <a:p>
            <a:pPr marL="0" indent="0" rtl="0" eaLnBrk="1" latinLnBrk="0" hangingPunct="1">
              <a:lnSpc>
                <a:spcPct val="100000"/>
              </a:lnSpc>
              <a:spcBef>
                <a:spcPts val="500"/>
              </a:spcBef>
              <a:buNone/>
            </a:pPr>
            <a:r>
              <a:rPr lang="en-GB" sz="1400" dirty="0">
                <a:effectLst/>
                <a:latin typeface="Calisto MT" panose="02040603050505030304" pitchFamily="18" charset="0"/>
              </a:rPr>
              <a:t>With component scanning enabled, Spring searches specified packages for classes marked with</a:t>
            </a:r>
          </a:p>
          <a:p>
            <a:pPr>
              <a:lnSpc>
                <a:spcPct val="100000"/>
              </a:lnSpc>
              <a:spcBef>
                <a:spcPts val="500"/>
              </a:spcBef>
            </a:pPr>
            <a:r>
              <a:rPr lang="en-GB" sz="1800" dirty="0">
                <a:solidFill>
                  <a:srgbClr val="9E880D"/>
                </a:solidFill>
                <a:latin typeface="JetBrains Mono"/>
              </a:rPr>
              <a:t>@</a:t>
            </a:r>
            <a:r>
              <a:rPr lang="en-US" altLang="en-US" sz="1800" dirty="0">
                <a:solidFill>
                  <a:srgbClr val="9E880D"/>
                </a:solidFill>
                <a:latin typeface="JetBrains Mono"/>
              </a:rPr>
              <a:t>Component</a:t>
            </a:r>
            <a:endParaRPr lang="en-GB" sz="1400" dirty="0">
              <a:solidFill>
                <a:srgbClr val="DEA900"/>
              </a:solidFill>
              <a:effectLst/>
              <a:latin typeface="Calisto MT" panose="02040603050505030304" pitchFamily="18" charset="0"/>
            </a:endParaRPr>
          </a:p>
          <a:p>
            <a:pPr>
              <a:lnSpc>
                <a:spcPct val="100000"/>
              </a:lnSpc>
              <a:spcBef>
                <a:spcPts val="500"/>
              </a:spcBef>
            </a:pPr>
            <a:r>
              <a:rPr lang="en-GB" sz="1800" dirty="0">
                <a:solidFill>
                  <a:srgbClr val="9E880D"/>
                </a:solidFill>
                <a:latin typeface="JetBrains Mono"/>
              </a:rPr>
              <a:t>@Service</a:t>
            </a:r>
          </a:p>
          <a:p>
            <a:pPr>
              <a:lnSpc>
                <a:spcPct val="100000"/>
              </a:lnSpc>
              <a:spcBef>
                <a:spcPts val="500"/>
              </a:spcBef>
            </a:pPr>
            <a:r>
              <a:rPr lang="en-GB" sz="1800" dirty="0">
                <a:solidFill>
                  <a:srgbClr val="9E880D"/>
                </a:solidFill>
                <a:latin typeface="JetBrains Mono"/>
              </a:rPr>
              <a:t>@Repository</a:t>
            </a:r>
          </a:p>
          <a:p>
            <a:pPr>
              <a:spcBef>
                <a:spcPts val="500"/>
              </a:spcBef>
            </a:pPr>
            <a:r>
              <a:rPr lang="en-GB" sz="1800" dirty="0">
                <a:solidFill>
                  <a:srgbClr val="9E880D"/>
                </a:solidFill>
                <a:latin typeface="JetBrains Mono"/>
              </a:rPr>
              <a:t>@Controller </a:t>
            </a:r>
          </a:p>
          <a:p>
            <a:pPr>
              <a:lnSpc>
                <a:spcPct val="100000"/>
              </a:lnSpc>
              <a:spcBef>
                <a:spcPts val="500"/>
              </a:spcBef>
            </a:pPr>
            <a:endParaRPr lang="en-GB" sz="1400" dirty="0">
              <a:latin typeface="Calisto MT" panose="02040603050505030304" pitchFamily="18" charset="0"/>
            </a:endParaRPr>
          </a:p>
          <a:p>
            <a:pPr marL="0" indent="0">
              <a:lnSpc>
                <a:spcPct val="100000"/>
              </a:lnSpc>
              <a:spcBef>
                <a:spcPts val="500"/>
              </a:spcBef>
              <a:buNone/>
            </a:pPr>
            <a:r>
              <a:rPr lang="en-GB" sz="1400" dirty="0">
                <a:effectLst/>
                <a:latin typeface="Calisto MT" panose="02040603050505030304" pitchFamily="18" charset="0"/>
              </a:rPr>
              <a:t>This signifies that these classes should be managed by the Spring container. Upon detection, Spring registers them as beans for dependency injection.</a:t>
            </a:r>
          </a:p>
          <a:p>
            <a:pPr marL="0" indent="0" rtl="0" eaLnBrk="1" latinLnBrk="0" hangingPunct="1">
              <a:lnSpc>
                <a:spcPct val="100000"/>
              </a:lnSpc>
              <a:spcBef>
                <a:spcPts val="500"/>
              </a:spcBef>
              <a:buNone/>
            </a:pPr>
            <a:endParaRPr lang="en-GB" sz="1400" dirty="0">
              <a:effectLst/>
              <a:latin typeface="Calisto MT" panose="02040603050505030304" pitchFamily="18" charset="0"/>
            </a:endParaRPr>
          </a:p>
          <a:p>
            <a:pPr marL="0" indent="0" rtl="0" eaLnBrk="1" latinLnBrk="0" hangingPunct="1">
              <a:lnSpc>
                <a:spcPct val="100000"/>
              </a:lnSpc>
              <a:spcBef>
                <a:spcPts val="500"/>
              </a:spcBef>
              <a:buNone/>
            </a:pPr>
            <a:r>
              <a:rPr lang="en-GB" sz="1400" b="1" dirty="0">
                <a:effectLst/>
                <a:latin typeface="Calisto MT" panose="02040603050505030304" pitchFamily="18" charset="0"/>
              </a:rPr>
              <a:t>Flexible Configuration Options</a:t>
            </a:r>
            <a:endParaRPr lang="en-GB" sz="1400" dirty="0">
              <a:effectLst/>
              <a:latin typeface="Calisto MT" panose="02040603050505030304" pitchFamily="18" charset="0"/>
            </a:endParaRPr>
          </a:p>
          <a:p>
            <a:pPr marL="0" indent="0" rtl="0" eaLnBrk="1" latinLnBrk="0" hangingPunct="1">
              <a:lnSpc>
                <a:spcPct val="100000"/>
              </a:lnSpc>
              <a:spcBef>
                <a:spcPts val="500"/>
              </a:spcBef>
              <a:buNone/>
            </a:pPr>
            <a:r>
              <a:rPr lang="en-GB" sz="1400" dirty="0">
                <a:effectLst/>
                <a:latin typeface="Calisto MT" panose="02040603050505030304" pitchFamily="18" charset="0"/>
              </a:rPr>
              <a:t>Spring allows configuration through XML or Java annotations, offering developers versatile setup choices.</a:t>
            </a:r>
            <a:endParaRPr lang="en-CH" sz="1400" dirty="0"/>
          </a:p>
        </p:txBody>
      </p:sp>
      <p:pic>
        <p:nvPicPr>
          <p:cNvPr id="4098" name="Picture 2">
            <a:extLst>
              <a:ext uri="{FF2B5EF4-FFF2-40B4-BE49-F238E27FC236}">
                <a16:creationId xmlns:a16="http://schemas.microsoft.com/office/drawing/2014/main" id="{3AA79256-6E76-5E69-F4CD-B5137EEFB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57"/>
          <a:stretch/>
        </p:blipFill>
        <p:spPr bwMode="auto">
          <a:xfrm>
            <a:off x="6420752" y="731520"/>
            <a:ext cx="5055865" cy="542239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1AD610-2EBB-D2C9-C828-53DE270C053B}"/>
              </a:ext>
            </a:extLst>
          </p:cNvPr>
          <p:cNvSpPr>
            <a:spLocks noGrp="1"/>
          </p:cNvSpPr>
          <p:nvPr>
            <p:ph type="sldNum" sz="quarter" idx="12"/>
          </p:nvPr>
        </p:nvSpPr>
        <p:spPr/>
        <p:txBody>
          <a:bodyPr/>
          <a:lstStyle/>
          <a:p>
            <a:fld id="{87E7843D-FF13-4365-9478-9625B70A2705}" type="slidenum">
              <a:rPr lang="en-US" smtClean="0"/>
              <a:t>14</a:t>
            </a:fld>
            <a:endParaRPr lang="en-US"/>
          </a:p>
        </p:txBody>
      </p:sp>
    </p:spTree>
    <p:extLst>
      <p:ext uri="{BB962C8B-B14F-4D97-AF65-F5344CB8AC3E}">
        <p14:creationId xmlns:p14="http://schemas.microsoft.com/office/powerpoint/2010/main" val="1751329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0A7E5-89A6-4576-E729-11B4DFA0EED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Spring Beans and Their Lifecycle</a:t>
            </a:r>
          </a:p>
        </p:txBody>
      </p:sp>
      <p:pic>
        <p:nvPicPr>
          <p:cNvPr id="5" name="Content Placeholder 4" descr="Sweet corn growing on white background[/url]">
            <a:extLst>
              <a:ext uri="{FF2B5EF4-FFF2-40B4-BE49-F238E27FC236}">
                <a16:creationId xmlns:a16="http://schemas.microsoft.com/office/drawing/2014/main" id="{C8C722EE-5714-423D-8A36-5610CBA4FE18}"/>
              </a:ext>
            </a:extLst>
          </p:cNvPr>
          <p:cNvPicPr>
            <a:picLocks noGrp="1" noChangeAspect="1"/>
          </p:cNvPicPr>
          <p:nvPr>
            <p:ph sz="half" idx="1"/>
          </p:nvPr>
        </p:nvPicPr>
        <p:blipFill>
          <a:blip r:embed="rId3"/>
          <a:srcRect l="53966" r="2" b="2"/>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78AC58E-6A44-2A73-8C47-D1B520B81EE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dirty="0"/>
              <a:t>Definition of Spring Beans</a:t>
            </a:r>
          </a:p>
          <a:p>
            <a:pPr marL="0" lvl="1" indent="0">
              <a:buNone/>
            </a:pPr>
            <a:r>
              <a:rPr lang="en-GB" sz="1400" dirty="0"/>
              <a:t>Spring beans are (Java) objects managed by the Spring container, essential for dependency injection and resource management.</a:t>
            </a:r>
          </a:p>
          <a:p>
            <a:pPr marL="0" indent="0">
              <a:spcBef>
                <a:spcPts val="2500"/>
              </a:spcBef>
              <a:buNone/>
            </a:pPr>
            <a:r>
              <a:rPr lang="en-GB" sz="1400" b="1" dirty="0"/>
              <a:t>Lifecycle Phases</a:t>
            </a:r>
          </a:p>
          <a:p>
            <a:pPr marL="0" lvl="1" indent="0">
              <a:buNone/>
            </a:pPr>
            <a:r>
              <a:rPr lang="en-GB" sz="1400" dirty="0"/>
              <a:t>The lifecycle of Spring beans includes </a:t>
            </a:r>
            <a:r>
              <a:rPr lang="en-GB" sz="1400" b="1" dirty="0"/>
              <a:t>instantiation</a:t>
            </a:r>
            <a:r>
              <a:rPr lang="en-GB" sz="1400" dirty="0"/>
              <a:t>, </a:t>
            </a:r>
            <a:r>
              <a:rPr lang="en-GB" sz="1400" b="1" dirty="0"/>
              <a:t>initialization</a:t>
            </a:r>
            <a:r>
              <a:rPr lang="en-GB" sz="1400" dirty="0"/>
              <a:t>, </a:t>
            </a:r>
            <a:r>
              <a:rPr lang="en-GB" sz="1400" b="1" dirty="0"/>
              <a:t>usage</a:t>
            </a:r>
            <a:r>
              <a:rPr lang="en-GB" sz="1400" dirty="0"/>
              <a:t>, and </a:t>
            </a:r>
            <a:r>
              <a:rPr lang="en-GB" sz="1400" b="1" dirty="0"/>
              <a:t>destruction</a:t>
            </a:r>
            <a:r>
              <a:rPr lang="en-GB" sz="1400" dirty="0"/>
              <a:t>, crucial for effective resource management.</a:t>
            </a:r>
          </a:p>
          <a:p>
            <a:pPr marL="0" indent="0">
              <a:spcBef>
                <a:spcPts val="2500"/>
              </a:spcBef>
              <a:buNone/>
            </a:pPr>
            <a:r>
              <a:rPr lang="en-GB" sz="1400" b="1" dirty="0"/>
              <a:t>Resource Management</a:t>
            </a:r>
          </a:p>
          <a:p>
            <a:pPr marL="0" lvl="1" indent="0">
              <a:buNone/>
            </a:pPr>
            <a:r>
              <a:rPr lang="en-GB" sz="1400" dirty="0"/>
              <a:t>Understanding the lifecycle helps manage resources effectively, ensuring optimal performance and memory usage in applications.</a:t>
            </a:r>
            <a:endParaRPr lang="en-CH" sz="1400" dirty="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321CCE0-DFBB-E53B-B30F-A8CB4B9E60B8}"/>
              </a:ext>
            </a:extLst>
          </p:cNvPr>
          <p:cNvSpPr>
            <a:spLocks noGrp="1"/>
          </p:cNvSpPr>
          <p:nvPr>
            <p:ph type="sldNum" sz="quarter" idx="12"/>
          </p:nvPr>
        </p:nvSpPr>
        <p:spPr/>
        <p:txBody>
          <a:bodyPr/>
          <a:lstStyle/>
          <a:p>
            <a:fld id="{87E7843D-FF13-4365-9478-9625B70A2705}" type="slidenum">
              <a:rPr lang="en-US" smtClean="0"/>
              <a:t>15</a:t>
            </a:fld>
            <a:endParaRPr lang="en-US"/>
          </a:p>
        </p:txBody>
      </p:sp>
    </p:spTree>
    <p:extLst>
      <p:ext uri="{BB962C8B-B14F-4D97-AF65-F5344CB8AC3E}">
        <p14:creationId xmlns:p14="http://schemas.microsoft.com/office/powerpoint/2010/main" val="123634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55B57-333D-33AE-9E25-6DD56005901D}"/>
              </a:ext>
            </a:extLst>
          </p:cNvPr>
          <p:cNvSpPr>
            <a:spLocks noGrp="1"/>
          </p:cNvSpPr>
          <p:nvPr>
            <p:ph type="ctrTitle"/>
          </p:nvPr>
        </p:nvSpPr>
        <p:spPr>
          <a:xfrm>
            <a:off x="703400" y="908651"/>
            <a:ext cx="3620882" cy="3640345"/>
          </a:xfrm>
        </p:spPr>
        <p:txBody>
          <a:bodyPr anchor="t">
            <a:normAutofit/>
          </a:bodyPr>
          <a:lstStyle/>
          <a:p>
            <a:r>
              <a:rPr lang="en-CH" sz="4000"/>
              <a:t>Spring</a:t>
            </a:r>
            <a:r>
              <a:rPr lang="en-GB" sz="4000"/>
              <a:t> framework</a:t>
            </a:r>
            <a:r>
              <a:rPr lang="en-CH" sz="4000"/>
              <a:t> for Web Applications</a:t>
            </a:r>
          </a:p>
        </p:txBody>
      </p:sp>
      <p:cxnSp>
        <p:nvCxnSpPr>
          <p:cNvPr id="28" name="Straight Connector 2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4196F78-B629-5460-E0FB-F7A1AF5ED56A}"/>
              </a:ext>
            </a:extLst>
          </p:cNvPr>
          <p:cNvPicPr>
            <a:picLocks noChangeAspect="1"/>
          </p:cNvPicPr>
          <p:nvPr/>
        </p:nvPicPr>
        <p:blipFill>
          <a:blip r:embed="rId3"/>
          <a:srcRect l="11841" r="34821"/>
          <a:stretch/>
        </p:blipFill>
        <p:spPr>
          <a:xfrm>
            <a:off x="4876158" y="10"/>
            <a:ext cx="7315841" cy="6857990"/>
          </a:xfrm>
          <a:prstGeom prst="rect">
            <a:avLst/>
          </a:prstGeom>
        </p:spPr>
      </p:pic>
      <p:sp>
        <p:nvSpPr>
          <p:cNvPr id="3" name="Slide Number Placeholder 2">
            <a:extLst>
              <a:ext uri="{FF2B5EF4-FFF2-40B4-BE49-F238E27FC236}">
                <a16:creationId xmlns:a16="http://schemas.microsoft.com/office/drawing/2014/main" id="{81F2A095-E84A-D0E5-9DC7-447BFC005EE7}"/>
              </a:ext>
            </a:extLst>
          </p:cNvPr>
          <p:cNvSpPr>
            <a:spLocks noGrp="1"/>
          </p:cNvSpPr>
          <p:nvPr>
            <p:ph type="sldNum" sz="quarter" idx="12"/>
          </p:nvPr>
        </p:nvSpPr>
        <p:spPr/>
        <p:txBody>
          <a:bodyPr/>
          <a:lstStyle/>
          <a:p>
            <a:fld id="{87E7843D-FF13-4365-9478-9625B70A2705}" type="slidenum">
              <a:rPr lang="en-US" smtClean="0"/>
              <a:t>16</a:t>
            </a:fld>
            <a:endParaRPr lang="en-US"/>
          </a:p>
        </p:txBody>
      </p:sp>
    </p:spTree>
    <p:extLst>
      <p:ext uri="{BB962C8B-B14F-4D97-AF65-F5344CB8AC3E}">
        <p14:creationId xmlns:p14="http://schemas.microsoft.com/office/powerpoint/2010/main" val="308754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38A29-BA6B-C457-65C4-7C4FC7A27519}"/>
              </a:ext>
            </a:extLst>
          </p:cNvPr>
          <p:cNvSpPr>
            <a:spLocks noGrp="1"/>
          </p:cNvSpPr>
          <p:nvPr>
            <p:ph type="title"/>
          </p:nvPr>
        </p:nvSpPr>
        <p:spPr>
          <a:xfrm>
            <a:off x="5248656" y="914400"/>
            <a:ext cx="6236208" cy="1307592"/>
          </a:xfrm>
        </p:spPr>
        <p:txBody>
          <a:bodyPr vert="horz" lIns="91440" tIns="45720" rIns="91440" bIns="45720" rtlCol="0" anchor="t">
            <a:normAutofit/>
          </a:bodyPr>
          <a:lstStyle/>
          <a:p>
            <a:pPr>
              <a:lnSpc>
                <a:spcPct val="90000"/>
              </a:lnSpc>
            </a:pPr>
            <a:r>
              <a:rPr lang="en-US" sz="2800"/>
              <a:t>Introducing Spring MVC: A Framework for Web Development</a:t>
            </a:r>
          </a:p>
        </p:txBody>
      </p:sp>
      <p:pic>
        <p:nvPicPr>
          <p:cNvPr id="4" name="Picture 3" descr="Businesswoman pressing shopping button on touch screen">
            <a:extLst>
              <a:ext uri="{FF2B5EF4-FFF2-40B4-BE49-F238E27FC236}">
                <a16:creationId xmlns:a16="http://schemas.microsoft.com/office/drawing/2014/main" id="{769683BF-5B49-EFF1-5B46-53AA9BD9152D}"/>
              </a:ext>
            </a:extLst>
          </p:cNvPr>
          <p:cNvPicPr>
            <a:picLocks noChangeAspect="1"/>
          </p:cNvPicPr>
          <p:nvPr/>
        </p:nvPicPr>
        <p:blipFill>
          <a:blip r:embed="rId3"/>
          <a:srcRect l="34810" r="19800" b="-2"/>
          <a:stretch/>
        </p:blipFill>
        <p:spPr>
          <a:xfrm>
            <a:off x="20" y="-1"/>
            <a:ext cx="4663420" cy="6858001"/>
          </a:xfrm>
          <a:prstGeom prst="rect">
            <a:avLst/>
          </a:prstGeom>
        </p:spPr>
      </p:pic>
      <p:cxnSp>
        <p:nvCxnSpPr>
          <p:cNvPr id="42" name="Straight Connector 4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3">
            <a:extLst>
              <a:ext uri="{FF2B5EF4-FFF2-40B4-BE49-F238E27FC236}">
                <a16:creationId xmlns:a16="http://schemas.microsoft.com/office/drawing/2014/main" id="{C46ED8D4-C8D9-95A1-9A55-8F4E8B7F94F2}"/>
              </a:ext>
            </a:extLst>
          </p:cNvPr>
          <p:cNvGraphicFramePr>
            <a:graphicFrameLocks/>
          </p:cNvGraphicFramePr>
          <p:nvPr>
            <p:extLst>
              <p:ext uri="{D42A27DB-BD31-4B8C-83A1-F6EECF244321}">
                <p14:modId xmlns:p14="http://schemas.microsoft.com/office/powerpoint/2010/main" val="2333197749"/>
              </p:ext>
            </p:extLst>
          </p:nvPr>
        </p:nvGraphicFramePr>
        <p:xfrm>
          <a:off x="5387652" y="2230491"/>
          <a:ext cx="5958216" cy="371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3C6FA3DD-309F-1ACA-8CC0-959C3169D107}"/>
              </a:ext>
            </a:extLst>
          </p:cNvPr>
          <p:cNvSpPr>
            <a:spLocks noGrp="1"/>
          </p:cNvSpPr>
          <p:nvPr>
            <p:ph type="sldNum" sz="quarter" idx="12"/>
          </p:nvPr>
        </p:nvSpPr>
        <p:spPr/>
        <p:txBody>
          <a:bodyPr/>
          <a:lstStyle/>
          <a:p>
            <a:fld id="{87E7843D-FF13-4365-9478-9625B70A2705}" type="slidenum">
              <a:rPr lang="en-US" smtClean="0"/>
              <a:t>17</a:t>
            </a:fld>
            <a:endParaRPr lang="en-US"/>
          </a:p>
        </p:txBody>
      </p:sp>
    </p:spTree>
    <p:extLst>
      <p:ext uri="{BB962C8B-B14F-4D97-AF65-F5344CB8AC3E}">
        <p14:creationId xmlns:p14="http://schemas.microsoft.com/office/powerpoint/2010/main" val="138287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5FFBA-695C-24B0-12EB-5A8077E94DB3}"/>
              </a:ext>
            </a:extLst>
          </p:cNvPr>
          <p:cNvSpPr>
            <a:spLocks noGrp="1"/>
          </p:cNvSpPr>
          <p:nvPr>
            <p:ph type="title"/>
          </p:nvPr>
        </p:nvSpPr>
        <p:spPr>
          <a:xfrm>
            <a:off x="5248656" y="914400"/>
            <a:ext cx="6236208" cy="1307592"/>
          </a:xfrm>
        </p:spPr>
        <p:txBody>
          <a:bodyPr vert="horz" lIns="91440" tIns="45720" rIns="91440" bIns="45720" rtlCol="0" anchor="t">
            <a:normAutofit/>
          </a:bodyPr>
          <a:lstStyle/>
          <a:p>
            <a:pPr>
              <a:lnSpc>
                <a:spcPct val="90000"/>
              </a:lnSpc>
            </a:pPr>
            <a:r>
              <a:rPr lang="en-US" dirty="0"/>
              <a:t>Model-View-Controller architecture</a:t>
            </a:r>
          </a:p>
        </p:txBody>
      </p:sp>
      <p:pic>
        <p:nvPicPr>
          <p:cNvPr id="5" name="Content Placeholder 4" descr="Architects collaborating">
            <a:extLst>
              <a:ext uri="{FF2B5EF4-FFF2-40B4-BE49-F238E27FC236}">
                <a16:creationId xmlns:a16="http://schemas.microsoft.com/office/drawing/2014/main" id="{86F46E5E-E02A-4D02-9668-FA2CDF64B34C}"/>
              </a:ext>
            </a:extLst>
          </p:cNvPr>
          <p:cNvPicPr>
            <a:picLocks noGrp="1" noChangeAspect="1"/>
          </p:cNvPicPr>
          <p:nvPr>
            <p:ph sz="half" idx="1"/>
          </p:nvPr>
        </p:nvPicPr>
        <p:blipFill>
          <a:blip r:embed="rId3"/>
          <a:srcRect l="35993" r="18787"/>
          <a:stretch/>
        </p:blipFill>
        <p:spPr>
          <a:xfrm>
            <a:off x="20" y="-1"/>
            <a:ext cx="4663420" cy="6858001"/>
          </a:xfrm>
          <a:prstGeom prst="rect">
            <a:avLst/>
          </a:prstGeom>
        </p:spPr>
      </p:pic>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0BE5B88-A326-2DB6-FB38-CC554145BBD8}"/>
              </a:ext>
            </a:extLst>
          </p:cNvPr>
          <p:cNvSpPr>
            <a:spLocks noGrp="1"/>
          </p:cNvSpPr>
          <p:nvPr>
            <p:ph sz="half" idx="2"/>
          </p:nvPr>
        </p:nvSpPr>
        <p:spPr>
          <a:xfrm>
            <a:off x="5248656" y="2221992"/>
            <a:ext cx="6236208" cy="3941064"/>
          </a:xfrm>
        </p:spPr>
        <p:txBody>
          <a:bodyPr vert="horz" lIns="91440" tIns="45720" rIns="91440" bIns="45720" rtlCol="0">
            <a:normAutofit/>
          </a:bodyPr>
          <a:lstStyle/>
          <a:p>
            <a:r>
              <a:rPr lang="en-US" sz="2400"/>
              <a:t>Three interconnected components of MVC:</a:t>
            </a:r>
          </a:p>
          <a:p>
            <a:pPr lvl="1"/>
            <a:r>
              <a:rPr lang="en-US" sz="2000"/>
              <a:t>The Model represents the data and business logic.</a:t>
            </a:r>
          </a:p>
          <a:p>
            <a:pPr lvl="1"/>
            <a:r>
              <a:rPr lang="en-US" sz="2000"/>
              <a:t>The View displays the user interface and the presentation layer.</a:t>
            </a:r>
          </a:p>
          <a:p>
            <a:pPr lvl="1"/>
            <a:r>
              <a:rPr lang="en-US" sz="2000"/>
              <a:t>The Controller manages user input and updates the Model and View.</a:t>
            </a:r>
            <a:endParaRPr lang="en-US" sz="2000" dirty="0"/>
          </a:p>
        </p:txBody>
      </p:sp>
      <p:sp>
        <p:nvSpPr>
          <p:cNvPr id="3" name="Slide Number Placeholder 2">
            <a:extLst>
              <a:ext uri="{FF2B5EF4-FFF2-40B4-BE49-F238E27FC236}">
                <a16:creationId xmlns:a16="http://schemas.microsoft.com/office/drawing/2014/main" id="{AB71453D-D68B-4E9F-1385-CEFA432C66D4}"/>
              </a:ext>
            </a:extLst>
          </p:cNvPr>
          <p:cNvSpPr>
            <a:spLocks noGrp="1"/>
          </p:cNvSpPr>
          <p:nvPr>
            <p:ph type="sldNum" sz="quarter" idx="12"/>
          </p:nvPr>
        </p:nvSpPr>
        <p:spPr/>
        <p:txBody>
          <a:bodyPr/>
          <a:lstStyle/>
          <a:p>
            <a:fld id="{87E7843D-FF13-4365-9478-9625B70A2705}" type="slidenum">
              <a:rPr lang="en-US" smtClean="0"/>
              <a:t>18</a:t>
            </a:fld>
            <a:endParaRPr lang="en-US"/>
          </a:p>
        </p:txBody>
      </p:sp>
    </p:spTree>
    <p:extLst>
      <p:ext uri="{BB962C8B-B14F-4D97-AF65-F5344CB8AC3E}">
        <p14:creationId xmlns:p14="http://schemas.microsoft.com/office/powerpoint/2010/main" val="2734676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diagram of a computer system&#10;&#10;AI-generated content may be incorrect.">
            <a:extLst>
              <a:ext uri="{FF2B5EF4-FFF2-40B4-BE49-F238E27FC236}">
                <a16:creationId xmlns:a16="http://schemas.microsoft.com/office/drawing/2014/main" id="{11C48E3D-5CBB-9763-3C42-A4B578CF3C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2935" y="1124415"/>
            <a:ext cx="7179970" cy="4613131"/>
          </a:xfrm>
          <a:prstGeom prst="rect">
            <a:avLst/>
          </a:prstGeom>
        </p:spPr>
      </p:pic>
      <p:cxnSp>
        <p:nvCxnSpPr>
          <p:cNvPr id="32" name="Straight Connector 3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8C0380D-18D0-44A4-E226-5555E7AE9CB3}"/>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smtClean="0"/>
              <a:pPr>
                <a:lnSpc>
                  <a:spcPct val="90000"/>
                </a:lnSpc>
                <a:spcAft>
                  <a:spcPts val="600"/>
                </a:spcAft>
              </a:pPr>
              <a:t>19</a:t>
            </a:fld>
            <a:endParaRPr lang="en-US"/>
          </a:p>
        </p:txBody>
      </p:sp>
    </p:spTree>
    <p:extLst>
      <p:ext uri="{BB962C8B-B14F-4D97-AF65-F5344CB8AC3E}">
        <p14:creationId xmlns:p14="http://schemas.microsoft.com/office/powerpoint/2010/main" val="199830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B211FD8-478E-5300-BC6E-2D29FB743FDF}"/>
              </a:ext>
            </a:extLst>
          </p:cNvPr>
          <p:cNvSpPr>
            <a:spLocks noGrp="1"/>
          </p:cNvSpPr>
          <p:nvPr>
            <p:ph type="title"/>
          </p:nvPr>
        </p:nvSpPr>
        <p:spPr>
          <a:xfrm>
            <a:off x="8138159" y="1177348"/>
            <a:ext cx="3330906" cy="3441068"/>
          </a:xfrm>
        </p:spPr>
        <p:txBody>
          <a:bodyPr vert="horz" lIns="91440" tIns="45720" rIns="91440" bIns="45720" rtlCol="0" anchor="t">
            <a:normAutofit/>
          </a:bodyPr>
          <a:lstStyle/>
          <a:p>
            <a:r>
              <a:rPr lang="en-US" sz="4200" dirty="0"/>
              <a:t>ASYNC Follow up</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F6787B6-9A17-304C-C9AF-A1ACACB27EA6}"/>
              </a:ext>
            </a:extLst>
          </p:cNvPr>
          <p:cNvPicPr>
            <a:picLocks noGrp="1" noChangeAspect="1"/>
          </p:cNvPicPr>
          <p:nvPr>
            <p:ph idx="1"/>
          </p:nvPr>
        </p:nvPicPr>
        <p:blipFill>
          <a:blip r:embed="rId2"/>
          <a:stretch>
            <a:fillRect/>
          </a:stretch>
        </p:blipFill>
        <p:spPr>
          <a:xfrm>
            <a:off x="2065612" y="863602"/>
            <a:ext cx="4494615" cy="5134757"/>
          </a:xfrm>
          <a:prstGeom prst="rect">
            <a:avLst/>
          </a:prstGeom>
        </p:spPr>
      </p:pic>
      <p:cxnSp>
        <p:nvCxnSpPr>
          <p:cNvPr id="20" name="Straight Connector 19">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1E26BEC-61CA-1773-C738-FCDF279028EE}"/>
              </a:ext>
            </a:extLst>
          </p:cNvPr>
          <p:cNvSpPr>
            <a:spLocks noGrp="1"/>
          </p:cNvSpPr>
          <p:nvPr>
            <p:ph type="sldNum" sz="quarter" idx="12"/>
          </p:nvPr>
        </p:nvSpPr>
        <p:spPr/>
        <p:txBody>
          <a:bodyPr/>
          <a:lstStyle/>
          <a:p>
            <a:fld id="{87E7843D-FF13-4365-9478-9625B70A2705}" type="slidenum">
              <a:rPr lang="en-US" smtClean="0"/>
              <a:t>2</a:t>
            </a:fld>
            <a:endParaRPr lang="en-US"/>
          </a:p>
        </p:txBody>
      </p:sp>
    </p:spTree>
    <p:extLst>
      <p:ext uri="{BB962C8B-B14F-4D97-AF65-F5344CB8AC3E}">
        <p14:creationId xmlns:p14="http://schemas.microsoft.com/office/powerpoint/2010/main" val="1442390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4FBE8-9A26-EB97-D844-B0D2C3E73DD3}"/>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Setting up Spring MVC</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esktop computers connected in a network. See all my">
            <a:extLst>
              <a:ext uri="{FF2B5EF4-FFF2-40B4-BE49-F238E27FC236}">
                <a16:creationId xmlns:a16="http://schemas.microsoft.com/office/drawing/2014/main" id="{731BCC2D-FA29-40B3-89CE-CACF3701F39C}"/>
              </a:ext>
            </a:extLst>
          </p:cNvPr>
          <p:cNvPicPr>
            <a:picLocks noGrp="1" noChangeAspect="1"/>
          </p:cNvPicPr>
          <p:nvPr>
            <p:ph sz="half" idx="1"/>
          </p:nvPr>
        </p:nvPicPr>
        <p:blipFill>
          <a:blip r:embed="rId3"/>
          <a:srcRect l="538"/>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6DFA0EF9-C7CB-210E-66EC-05245D45CC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lgn="l" rtl="0" eaLnBrk="1" latinLnBrk="0" hangingPunct="1">
              <a:lnSpc>
                <a:spcPct val="110000"/>
              </a:lnSpc>
              <a:spcBef>
                <a:spcPts val="500"/>
              </a:spcBef>
              <a:buNone/>
            </a:pPr>
            <a:r>
              <a:rPr lang="en-GB" sz="1400" b="1" dirty="0">
                <a:solidFill>
                  <a:srgbClr val="000000"/>
                </a:solidFill>
                <a:effectLst/>
                <a:latin typeface="Calisto MT" panose="02040603050505030304" pitchFamily="18" charset="0"/>
              </a:rPr>
              <a:t>Configuring</a:t>
            </a:r>
            <a:r>
              <a:rPr lang="en-GB" sz="1400" dirty="0">
                <a:solidFill>
                  <a:srgbClr val="000000"/>
                </a:solidFill>
                <a:effectLst/>
                <a:latin typeface="Calisto MT" panose="02040603050505030304" pitchFamily="18" charset="0"/>
              </a:rPr>
              <a:t> </a:t>
            </a:r>
            <a:r>
              <a:rPr lang="en-GB" sz="1400" b="1" dirty="0">
                <a:solidFill>
                  <a:srgbClr val="000000"/>
                </a:solidFill>
                <a:effectLst/>
                <a:latin typeface="Calisto MT" panose="02040603050505030304" pitchFamily="18" charset="0"/>
              </a:rPr>
              <a:t>Spring MVC</a:t>
            </a: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dirty="0">
                <a:solidFill>
                  <a:srgbClr val="000000"/>
                </a:solidFill>
                <a:effectLst/>
                <a:latin typeface="Calisto MT" panose="02040603050505030304" pitchFamily="18" charset="0"/>
              </a:rPr>
              <a:t>Improving the current configuration to incorporate support for Spring MVC.</a:t>
            </a:r>
          </a:p>
          <a:p>
            <a:pPr marL="0" indent="0" algn="l" rtl="0" eaLnBrk="1" latinLnBrk="0" hangingPunct="1">
              <a:lnSpc>
                <a:spcPct val="110000"/>
              </a:lnSpc>
              <a:spcBef>
                <a:spcPts val="500"/>
              </a:spcBef>
              <a:buNone/>
            </a:pP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b="1" dirty="0">
                <a:solidFill>
                  <a:srgbClr val="000000"/>
                </a:solidFill>
                <a:effectLst/>
                <a:latin typeface="Calisto MT" panose="02040603050505030304" pitchFamily="18" charset="0"/>
              </a:rPr>
              <a:t>Establishing View Resolvers</a:t>
            </a: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dirty="0">
                <a:solidFill>
                  <a:srgbClr val="000000"/>
                </a:solidFill>
                <a:effectLst/>
                <a:latin typeface="Calisto MT" panose="02040603050505030304" pitchFamily="18" charset="0"/>
              </a:rPr>
              <a:t>View resolvers play a crucial role in Spring MVC by enabling developers to display the appropriate user interface following the handling of requests.</a:t>
            </a:r>
          </a:p>
          <a:p>
            <a:pPr marL="0" indent="0" algn="l" rtl="0" eaLnBrk="1" latinLnBrk="0" hangingPunct="1">
              <a:lnSpc>
                <a:spcPct val="110000"/>
              </a:lnSpc>
              <a:spcBef>
                <a:spcPts val="500"/>
              </a:spcBef>
              <a:buNone/>
            </a:pP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b="1" dirty="0">
                <a:solidFill>
                  <a:srgbClr val="000000"/>
                </a:solidFill>
                <a:effectLst/>
                <a:latin typeface="Calisto MT" panose="02040603050505030304" pitchFamily="18" charset="0"/>
              </a:rPr>
              <a:t>Creating View, Model, and</a:t>
            </a:r>
            <a:r>
              <a:rPr lang="en-GB" sz="1400" dirty="0">
                <a:solidFill>
                  <a:srgbClr val="000000"/>
                </a:solidFill>
                <a:effectLst/>
                <a:latin typeface="Calisto MT" panose="02040603050505030304" pitchFamily="18" charset="0"/>
              </a:rPr>
              <a:t> </a:t>
            </a:r>
            <a:r>
              <a:rPr lang="en-GB" sz="1400" b="1" dirty="0">
                <a:solidFill>
                  <a:srgbClr val="000000"/>
                </a:solidFill>
                <a:effectLst/>
                <a:latin typeface="Calisto MT" panose="02040603050505030304" pitchFamily="18" charset="0"/>
              </a:rPr>
              <a:t>Controller</a:t>
            </a:r>
            <a:endParaRPr lang="en-GB" sz="1400" dirty="0">
              <a:solidFill>
                <a:srgbClr val="000000"/>
              </a:solidFill>
              <a:effectLst/>
              <a:latin typeface="Calisto MT" panose="02040603050505030304" pitchFamily="18" charset="0"/>
            </a:endParaRPr>
          </a:p>
          <a:p>
            <a:pPr marL="0" indent="0" algn="l" rtl="0" eaLnBrk="1" latinLnBrk="0" hangingPunct="1">
              <a:lnSpc>
                <a:spcPct val="110000"/>
              </a:lnSpc>
              <a:spcBef>
                <a:spcPts val="500"/>
              </a:spcBef>
              <a:buNone/>
            </a:pPr>
            <a:r>
              <a:rPr lang="en-GB" sz="1400" dirty="0">
                <a:solidFill>
                  <a:srgbClr val="000000"/>
                </a:solidFill>
                <a:effectLst/>
                <a:latin typeface="Calisto MT" panose="02040603050505030304" pitchFamily="18" charset="0"/>
              </a:rPr>
              <a:t>Develop all three components to showcase the MVC framework in operation.</a:t>
            </a:r>
            <a:endParaRPr lang="en-CH" sz="1400" dirty="0"/>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833275B-9511-DCF8-344E-B466D11B9577}"/>
              </a:ext>
            </a:extLst>
          </p:cNvPr>
          <p:cNvSpPr>
            <a:spLocks noGrp="1"/>
          </p:cNvSpPr>
          <p:nvPr>
            <p:ph type="sldNum" sz="quarter" idx="12"/>
          </p:nvPr>
        </p:nvSpPr>
        <p:spPr/>
        <p:txBody>
          <a:bodyPr/>
          <a:lstStyle/>
          <a:p>
            <a:fld id="{87E7843D-FF13-4365-9478-9625B70A2705}" type="slidenum">
              <a:rPr lang="en-US" smtClean="0"/>
              <a:t>20</a:t>
            </a:fld>
            <a:endParaRPr lang="en-US"/>
          </a:p>
        </p:txBody>
      </p:sp>
    </p:spTree>
    <p:extLst>
      <p:ext uri="{BB962C8B-B14F-4D97-AF65-F5344CB8AC3E}">
        <p14:creationId xmlns:p14="http://schemas.microsoft.com/office/powerpoint/2010/main" val="1240913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D95FA4E0-64F3-8EAF-3951-3D0EF8E2FF71}"/>
              </a:ext>
            </a:extLst>
          </p:cNvPr>
          <p:cNvSpPr>
            <a:spLocks noGrp="1"/>
          </p:cNvSpPr>
          <p:nvPr>
            <p:ph type="ctrTitle"/>
          </p:nvPr>
        </p:nvSpPr>
        <p:spPr>
          <a:xfrm>
            <a:off x="695324" y="1145308"/>
            <a:ext cx="7600263" cy="4860947"/>
          </a:xfrm>
        </p:spPr>
        <p:txBody>
          <a:bodyPr anchor="b">
            <a:normAutofit/>
          </a:bodyPr>
          <a:lstStyle/>
          <a:p>
            <a:r>
              <a:rPr lang="en-CH" sz="7600"/>
              <a:t>Spring Security for Application Protection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BE95D93-95D2-8619-2217-58700BAD71C5}"/>
              </a:ext>
            </a:extLst>
          </p:cNvPr>
          <p:cNvSpPr>
            <a:spLocks noGrp="1"/>
          </p:cNvSpPr>
          <p:nvPr>
            <p:ph type="sldNum" sz="quarter" idx="12"/>
          </p:nvPr>
        </p:nvSpPr>
        <p:spPr/>
        <p:txBody>
          <a:bodyPr/>
          <a:lstStyle/>
          <a:p>
            <a:fld id="{87E7843D-FF13-4365-9478-9625B70A2705}" type="slidenum">
              <a:rPr lang="en-US" smtClean="0"/>
              <a:t>21</a:t>
            </a:fld>
            <a:endParaRPr lang="en-US"/>
          </a:p>
        </p:txBody>
      </p:sp>
    </p:spTree>
    <p:extLst>
      <p:ext uri="{BB962C8B-B14F-4D97-AF65-F5344CB8AC3E}">
        <p14:creationId xmlns:p14="http://schemas.microsoft.com/office/powerpoint/2010/main" val="127620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6B3D9-43C5-562C-EDB3-52CE990BE21A}"/>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Security features in Spring</a:t>
            </a:r>
          </a:p>
        </p:txBody>
      </p:sp>
      <p:pic>
        <p:nvPicPr>
          <p:cNvPr id="5" name="Content Placeholder 4" descr="Digital padlock art">
            <a:extLst>
              <a:ext uri="{FF2B5EF4-FFF2-40B4-BE49-F238E27FC236}">
                <a16:creationId xmlns:a16="http://schemas.microsoft.com/office/drawing/2014/main" id="{7E58DCF9-81C3-4ED2-88FB-303CD9A94551}"/>
              </a:ext>
            </a:extLst>
          </p:cNvPr>
          <p:cNvPicPr>
            <a:picLocks noGrp="1" noChangeAspect="1"/>
          </p:cNvPicPr>
          <p:nvPr>
            <p:ph sz="half" idx="1"/>
          </p:nvPr>
        </p:nvPicPr>
        <p:blipFill>
          <a:blip r:embed="rId3"/>
          <a:srcRect l="10051" r="44987" b="2"/>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8B5ADB3-6A23-5D14-A2B4-D01F0DEC94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Authentication</a:t>
            </a:r>
          </a:p>
          <a:p>
            <a:pPr marL="0" lvl="1" indent="0">
              <a:buNone/>
            </a:pPr>
            <a:r>
              <a:rPr lang="en-GB" sz="1400"/>
              <a:t>Spring Security provides robust authentication mechanisms to verify users, ensuring that only authorized individuals can access applications.</a:t>
            </a:r>
          </a:p>
          <a:p>
            <a:pPr marL="0" indent="0">
              <a:spcBef>
                <a:spcPts val="2500"/>
              </a:spcBef>
              <a:buNone/>
            </a:pPr>
            <a:r>
              <a:rPr lang="en-GB" sz="1400" b="1"/>
              <a:t>Access Control</a:t>
            </a:r>
          </a:p>
          <a:p>
            <a:pPr marL="0" lvl="1" indent="0">
              <a:buNone/>
            </a:pPr>
            <a:r>
              <a:rPr lang="en-GB" sz="1400"/>
              <a:t>Access control features allow developers to define who can access certain resources, ensuring proper permissions are enforced.</a:t>
            </a:r>
          </a:p>
          <a:p>
            <a:pPr marL="0" indent="0">
              <a:spcBef>
                <a:spcPts val="2500"/>
              </a:spcBef>
              <a:buNone/>
            </a:pPr>
            <a:r>
              <a:rPr lang="en-GB" sz="1400" b="1"/>
              <a:t>Protection Against Vulnerabilities</a:t>
            </a:r>
          </a:p>
          <a:p>
            <a:pPr marL="0" lvl="1" indent="0">
              <a:buNone/>
            </a:pPr>
            <a:r>
              <a:rPr lang="en-GB" sz="1400"/>
              <a:t>Spring Security helps protect applications against common security vulnerabilities, ensuring a secure environment by default.</a:t>
            </a:r>
            <a:endParaRPr lang="en-CH"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0FFBF0F-181B-C6E8-5EE4-8FD7AAB5213B}"/>
              </a:ext>
            </a:extLst>
          </p:cNvPr>
          <p:cNvSpPr>
            <a:spLocks noGrp="1"/>
          </p:cNvSpPr>
          <p:nvPr>
            <p:ph type="sldNum" sz="quarter" idx="12"/>
          </p:nvPr>
        </p:nvSpPr>
        <p:spPr/>
        <p:txBody>
          <a:bodyPr/>
          <a:lstStyle/>
          <a:p>
            <a:fld id="{87E7843D-FF13-4365-9478-9625B70A2705}" type="slidenum">
              <a:rPr lang="en-US" smtClean="0"/>
              <a:t>22</a:t>
            </a:fld>
            <a:endParaRPr lang="en-US"/>
          </a:p>
        </p:txBody>
      </p:sp>
    </p:spTree>
    <p:extLst>
      <p:ext uri="{BB962C8B-B14F-4D97-AF65-F5344CB8AC3E}">
        <p14:creationId xmlns:p14="http://schemas.microsoft.com/office/powerpoint/2010/main" val="2841405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8012-1A01-00CA-0FE1-83468FE3DBAC}"/>
              </a:ext>
            </a:extLst>
          </p:cNvPr>
          <p:cNvSpPr>
            <a:spLocks noGrp="1"/>
          </p:cNvSpPr>
          <p:nvPr>
            <p:ph type="title"/>
          </p:nvPr>
        </p:nvSpPr>
        <p:spPr>
          <a:xfrm>
            <a:off x="700635" y="914400"/>
            <a:ext cx="10691265" cy="818866"/>
          </a:xfrm>
        </p:spPr>
        <p:txBody>
          <a:bodyPr>
            <a:normAutofit/>
          </a:bodyPr>
          <a:lstStyle/>
          <a:p>
            <a:r>
              <a:rPr lang="en-GB" dirty="0"/>
              <a:t>Understanding spring security internals</a:t>
            </a:r>
            <a:endParaRPr lang="en-CH" dirty="0"/>
          </a:p>
        </p:txBody>
      </p:sp>
      <p:pic>
        <p:nvPicPr>
          <p:cNvPr id="6" name="Content Placeholder 5" descr="A diagram of a security filter&#10;&#10;AI-generated content may be incorrect.">
            <a:extLst>
              <a:ext uri="{FF2B5EF4-FFF2-40B4-BE49-F238E27FC236}">
                <a16:creationId xmlns:a16="http://schemas.microsoft.com/office/drawing/2014/main" id="{06A812D2-0E65-DCED-9D34-4EFEC9ED23D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85394" y="2222500"/>
            <a:ext cx="5050675" cy="3740150"/>
          </a:xfrm>
        </p:spPr>
      </p:pic>
      <p:pic>
        <p:nvPicPr>
          <p:cNvPr id="8" name="Content Placeholder 7" descr="A diagram of a server&#10;&#10;AI-generated content may be incorrect.">
            <a:extLst>
              <a:ext uri="{FF2B5EF4-FFF2-40B4-BE49-F238E27FC236}">
                <a16:creationId xmlns:a16="http://schemas.microsoft.com/office/drawing/2014/main" id="{02B80A71-5BF9-56CD-B7E9-FFD57577F6E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81725" y="2307194"/>
            <a:ext cx="5211763" cy="3570761"/>
          </a:xfrm>
        </p:spPr>
      </p:pic>
      <p:sp>
        <p:nvSpPr>
          <p:cNvPr id="3" name="Slide Number Placeholder 2">
            <a:extLst>
              <a:ext uri="{FF2B5EF4-FFF2-40B4-BE49-F238E27FC236}">
                <a16:creationId xmlns:a16="http://schemas.microsoft.com/office/drawing/2014/main" id="{6DD0FC3E-52AA-6CA9-213B-706F2FC8FA11}"/>
              </a:ext>
            </a:extLst>
          </p:cNvPr>
          <p:cNvSpPr>
            <a:spLocks noGrp="1"/>
          </p:cNvSpPr>
          <p:nvPr>
            <p:ph type="sldNum" sz="quarter" idx="12"/>
          </p:nvPr>
        </p:nvSpPr>
        <p:spPr/>
        <p:txBody>
          <a:bodyPr/>
          <a:lstStyle/>
          <a:p>
            <a:fld id="{87E7843D-FF13-4365-9478-9625B70A2705}" type="slidenum">
              <a:rPr lang="en-US" smtClean="0"/>
              <a:t>23</a:t>
            </a:fld>
            <a:endParaRPr lang="en-US"/>
          </a:p>
        </p:txBody>
      </p:sp>
    </p:spTree>
    <p:extLst>
      <p:ext uri="{BB962C8B-B14F-4D97-AF65-F5344CB8AC3E}">
        <p14:creationId xmlns:p14="http://schemas.microsoft.com/office/powerpoint/2010/main" val="926702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5D84BA-E3D7-81B2-8535-EB727D94AB4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Practical examples with code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70B60E1-DB58-D24A-9950-B6B5EB67EC9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dirty="0"/>
              <a:t>Configure Spring Security</a:t>
            </a:r>
          </a:p>
          <a:p>
            <a:pPr marL="0" lvl="1" indent="0">
              <a:buNone/>
            </a:pPr>
            <a:r>
              <a:rPr lang="en-GB" sz="1400" dirty="0"/>
              <a:t>Learn how to configure Spring Security features in applications through clear coding examples and explanations.</a:t>
            </a:r>
          </a:p>
          <a:p>
            <a:pPr marL="0" indent="0">
              <a:spcBef>
                <a:spcPts val="2500"/>
              </a:spcBef>
              <a:buNone/>
            </a:pPr>
            <a:r>
              <a:rPr lang="en-GB" sz="1400" b="1" dirty="0"/>
              <a:t>Real-World Scenarios</a:t>
            </a:r>
          </a:p>
          <a:p>
            <a:pPr marL="0" lvl="1" indent="0">
              <a:buNone/>
            </a:pPr>
            <a:r>
              <a:rPr lang="en-GB" sz="1400" dirty="0"/>
              <a:t>Explore real-world scenarios that demonstrate the importance of securing applications using Spring Security effectively.</a:t>
            </a:r>
          </a:p>
          <a:p>
            <a:pPr marL="0" indent="0">
              <a:spcBef>
                <a:spcPts val="2500"/>
              </a:spcBef>
              <a:buNone/>
            </a:pPr>
            <a:r>
              <a:rPr lang="en-GB" sz="1400" b="1" dirty="0"/>
              <a:t>Best Practices</a:t>
            </a:r>
          </a:p>
          <a:p>
            <a:pPr marL="0" lvl="1" indent="0">
              <a:buNone/>
            </a:pPr>
            <a:r>
              <a:rPr lang="en-GB" sz="1400" dirty="0"/>
              <a:t>Understand best practices for using Spring Security to safeguard your applications and protect sensitive data.</a:t>
            </a:r>
            <a:endParaRPr lang="en-CH" sz="1400" dirty="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ecurity system design concept. Low angle view close-up on green programming language code, with a password field and an abstract circuit board silver key.">
            <a:extLst>
              <a:ext uri="{FF2B5EF4-FFF2-40B4-BE49-F238E27FC236}">
                <a16:creationId xmlns:a16="http://schemas.microsoft.com/office/drawing/2014/main" id="{C3BA49B0-A680-4909-B1B7-963AA2A93A76}"/>
              </a:ext>
            </a:extLst>
          </p:cNvPr>
          <p:cNvPicPr>
            <a:picLocks noGrp="1" noChangeAspect="1"/>
          </p:cNvPicPr>
          <p:nvPr>
            <p:ph sz="half" idx="1"/>
          </p:nvPr>
        </p:nvPicPr>
        <p:blipFill>
          <a:blip r:embed="rId3"/>
          <a:srcRect l="52892" r="21993"/>
          <a:stretch/>
        </p:blipFill>
        <p:spPr>
          <a:xfrm>
            <a:off x="8115300" y="10"/>
            <a:ext cx="4076700" cy="6857990"/>
          </a:xfrm>
          <a:prstGeom prst="rect">
            <a:avLst/>
          </a:prstGeom>
        </p:spPr>
      </p:pic>
      <p:sp>
        <p:nvSpPr>
          <p:cNvPr id="3" name="Slide Number Placeholder 2">
            <a:extLst>
              <a:ext uri="{FF2B5EF4-FFF2-40B4-BE49-F238E27FC236}">
                <a16:creationId xmlns:a16="http://schemas.microsoft.com/office/drawing/2014/main" id="{C6810273-A679-E6C3-5E34-DBB1EA351C2B}"/>
              </a:ext>
            </a:extLst>
          </p:cNvPr>
          <p:cNvSpPr>
            <a:spLocks noGrp="1"/>
          </p:cNvSpPr>
          <p:nvPr>
            <p:ph type="sldNum" sz="quarter" idx="12"/>
          </p:nvPr>
        </p:nvSpPr>
        <p:spPr/>
        <p:txBody>
          <a:bodyPr/>
          <a:lstStyle/>
          <a:p>
            <a:fld id="{87E7843D-FF13-4365-9478-9625B70A2705}" type="slidenum">
              <a:rPr lang="en-US" smtClean="0"/>
              <a:t>24</a:t>
            </a:fld>
            <a:endParaRPr lang="en-US"/>
          </a:p>
        </p:txBody>
      </p:sp>
    </p:spTree>
    <p:extLst>
      <p:ext uri="{BB962C8B-B14F-4D97-AF65-F5344CB8AC3E}">
        <p14:creationId xmlns:p14="http://schemas.microsoft.com/office/powerpoint/2010/main" val="21020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17AFA961-001F-4279-42E3-743F1FEDECA6}"/>
              </a:ext>
            </a:extLst>
          </p:cNvPr>
          <p:cNvSpPr>
            <a:spLocks noGrp="1"/>
          </p:cNvSpPr>
          <p:nvPr>
            <p:ph type="ctrTitle"/>
          </p:nvPr>
        </p:nvSpPr>
        <p:spPr>
          <a:xfrm>
            <a:off x="695324" y="1145308"/>
            <a:ext cx="7600263" cy="4860947"/>
          </a:xfrm>
        </p:spPr>
        <p:txBody>
          <a:bodyPr anchor="b">
            <a:normAutofit/>
          </a:bodyPr>
          <a:lstStyle/>
          <a:p>
            <a:pPr>
              <a:lnSpc>
                <a:spcPct val="90000"/>
              </a:lnSpc>
            </a:pPr>
            <a:r>
              <a:rPr lang="en-CH" sz="6500" dirty="0"/>
              <a:t>Exploring </a:t>
            </a:r>
            <a:r>
              <a:rPr lang="en-US" sz="6500" dirty="0"/>
              <a:t>method level </a:t>
            </a:r>
            <a:r>
              <a:rPr lang="en-CH" sz="6500" dirty="0"/>
              <a:t>Spring Security and AOP Proxy Concepts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ED885C-97CF-C366-B629-FDC7479DBA8B}"/>
              </a:ext>
            </a:extLst>
          </p:cNvPr>
          <p:cNvSpPr>
            <a:spLocks noGrp="1"/>
          </p:cNvSpPr>
          <p:nvPr>
            <p:ph type="sldNum" sz="quarter" idx="12"/>
          </p:nvPr>
        </p:nvSpPr>
        <p:spPr/>
        <p:txBody>
          <a:bodyPr/>
          <a:lstStyle/>
          <a:p>
            <a:fld id="{87E7843D-FF13-4365-9478-9625B70A2705}" type="slidenum">
              <a:rPr lang="en-US" smtClean="0"/>
              <a:t>25</a:t>
            </a:fld>
            <a:endParaRPr lang="en-US"/>
          </a:p>
        </p:txBody>
      </p:sp>
    </p:spTree>
    <p:extLst>
      <p:ext uri="{BB962C8B-B14F-4D97-AF65-F5344CB8AC3E}">
        <p14:creationId xmlns:p14="http://schemas.microsoft.com/office/powerpoint/2010/main" val="375399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250E7-AD2E-332F-D219-117F3FD8457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2800" dirty="0"/>
              <a:t>Understanding method Authorization in Spring Security</a:t>
            </a:r>
          </a:p>
        </p:txBody>
      </p:sp>
      <p:pic>
        <p:nvPicPr>
          <p:cNvPr id="5" name="Content Placeholder 4" descr="Abstract Digital concept which shows network security optimisation and internet technology  ">
            <a:extLst>
              <a:ext uri="{FF2B5EF4-FFF2-40B4-BE49-F238E27FC236}">
                <a16:creationId xmlns:a16="http://schemas.microsoft.com/office/drawing/2014/main" id="{C461047F-4185-403A-B9C3-E7C6B7460675}"/>
              </a:ext>
            </a:extLst>
          </p:cNvPr>
          <p:cNvPicPr>
            <a:picLocks noGrp="1" noChangeAspect="1"/>
          </p:cNvPicPr>
          <p:nvPr>
            <p:ph sz="half" idx="1"/>
          </p:nvPr>
        </p:nvPicPr>
        <p:blipFill>
          <a:blip r:embed="rId3"/>
          <a:srcRect l="16657" r="37464"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B59DDB3-CF12-4661-D9A0-BCC2ADB5352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dirty="0"/>
              <a:t>Purpose of Pre-Authorization Filters</a:t>
            </a:r>
          </a:p>
          <a:p>
            <a:pPr marL="0" lvl="1" indent="0">
              <a:buNone/>
            </a:pPr>
            <a:r>
              <a:rPr lang="en-GB" sz="1400" dirty="0"/>
              <a:t>Pre-authorization filters enforce security checks to ensure users have permissions before executing specific actions in the code.</a:t>
            </a:r>
          </a:p>
          <a:p>
            <a:pPr marL="0" lvl="1" indent="0">
              <a:buNone/>
            </a:pPr>
            <a:r>
              <a:rPr lang="en-GB" sz="1400" dirty="0"/>
              <a:t>By validating permissions beforehand, pre-authorization filters mitigate potential unauthorized actions in applications.</a:t>
            </a:r>
          </a:p>
          <a:p>
            <a:pPr marL="0" indent="0">
              <a:spcBef>
                <a:spcPts val="2500"/>
              </a:spcBef>
              <a:buNone/>
            </a:pPr>
            <a:r>
              <a:rPr lang="en-GB" sz="1400" b="1" dirty="0"/>
              <a:t>Access rules</a:t>
            </a:r>
          </a:p>
          <a:p>
            <a:pPr marL="0" lvl="1" indent="0">
              <a:buNone/>
            </a:pPr>
            <a:r>
              <a:rPr lang="en-GB" sz="1400" dirty="0"/>
              <a:t>Defining access rules is essential to determine user permissions for various methods or resources. It ensures that only authorized users can access sensitive data.</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4B2AB93-2654-3ED8-642F-CFAD64919E85}"/>
              </a:ext>
            </a:extLst>
          </p:cNvPr>
          <p:cNvSpPr>
            <a:spLocks noGrp="1"/>
          </p:cNvSpPr>
          <p:nvPr>
            <p:ph type="sldNum" sz="quarter" idx="12"/>
          </p:nvPr>
        </p:nvSpPr>
        <p:spPr/>
        <p:txBody>
          <a:bodyPr/>
          <a:lstStyle/>
          <a:p>
            <a:fld id="{87E7843D-FF13-4365-9478-9625B70A2705}" type="slidenum">
              <a:rPr lang="en-US" smtClean="0"/>
              <a:t>26</a:t>
            </a:fld>
            <a:endParaRPr lang="en-US"/>
          </a:p>
        </p:txBody>
      </p:sp>
    </p:spTree>
    <p:extLst>
      <p:ext uri="{BB962C8B-B14F-4D97-AF65-F5344CB8AC3E}">
        <p14:creationId xmlns:p14="http://schemas.microsoft.com/office/powerpoint/2010/main" val="455123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B79F9-E0DE-C710-26E1-759CA7C09CF8}"/>
              </a:ext>
            </a:extLst>
          </p:cNvPr>
          <p:cNvSpPr>
            <a:spLocks noGrp="1"/>
          </p:cNvSpPr>
          <p:nvPr>
            <p:ph type="title"/>
          </p:nvPr>
        </p:nvSpPr>
        <p:spPr>
          <a:xfrm>
            <a:off x="704088" y="914400"/>
            <a:ext cx="10687812" cy="798194"/>
          </a:xfrm>
        </p:spPr>
        <p:txBody>
          <a:bodyPr vert="horz" lIns="91440" tIns="45720" rIns="91440" bIns="45720" rtlCol="0" anchor="t">
            <a:normAutofit/>
          </a:bodyPr>
          <a:lstStyle/>
          <a:p>
            <a:pPr>
              <a:lnSpc>
                <a:spcPct val="90000"/>
              </a:lnSpc>
            </a:pPr>
            <a:r>
              <a:rPr lang="en-US" sz="2800"/>
              <a:t>Concepts of Aspect-Oriented Programming (AOP) in Spring</a:t>
            </a:r>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advice&#10;&#10;AI-generated content may be incorrect.">
            <a:extLst>
              <a:ext uri="{FF2B5EF4-FFF2-40B4-BE49-F238E27FC236}">
                <a16:creationId xmlns:a16="http://schemas.microsoft.com/office/drawing/2014/main" id="{2FD48909-F51C-4C82-D6C5-57D3953D8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2169507"/>
            <a:ext cx="6072188" cy="3839556"/>
          </a:xfrm>
          <a:prstGeom prst="rect">
            <a:avLst/>
          </a:prstGeom>
        </p:spPr>
      </p:pic>
      <p:sp>
        <p:nvSpPr>
          <p:cNvPr id="4" name="Content Placeholder 3">
            <a:extLst>
              <a:ext uri="{FF2B5EF4-FFF2-40B4-BE49-F238E27FC236}">
                <a16:creationId xmlns:a16="http://schemas.microsoft.com/office/drawing/2014/main" id="{26EEB640-DEDE-2877-E497-4C9B48D7ABE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00900" y="1849121"/>
            <a:ext cx="4191001" cy="4139626"/>
          </a:xfrm>
        </p:spPr>
        <p:txBody>
          <a:bodyPr anchor="b">
            <a:normAutofit/>
          </a:bodyPr>
          <a:lstStyle/>
          <a:p>
            <a:pPr marL="0" indent="0">
              <a:lnSpc>
                <a:spcPct val="100000"/>
              </a:lnSpc>
              <a:spcBef>
                <a:spcPts val="2500"/>
              </a:spcBef>
              <a:buNone/>
            </a:pPr>
            <a:r>
              <a:rPr lang="en-GB" sz="1500" b="1"/>
              <a:t>Definition of AOP</a:t>
            </a:r>
          </a:p>
          <a:p>
            <a:pPr marL="0" lvl="1" indent="0">
              <a:lnSpc>
                <a:spcPct val="100000"/>
              </a:lnSpc>
              <a:buNone/>
            </a:pPr>
            <a:r>
              <a:rPr lang="en-GB" sz="1500"/>
              <a:t>Aspect-Oriented Programming (AOP) is a programming paradigm that enables the separation of cross-cutting concerns, improving code modularity.</a:t>
            </a:r>
          </a:p>
          <a:p>
            <a:pPr marL="0" indent="0">
              <a:lnSpc>
                <a:spcPct val="100000"/>
              </a:lnSpc>
              <a:spcBef>
                <a:spcPts val="2500"/>
              </a:spcBef>
              <a:buNone/>
            </a:pPr>
            <a:r>
              <a:rPr lang="en-GB" sz="1500" b="1"/>
              <a:t>Cross-Cutting Concerns</a:t>
            </a:r>
          </a:p>
          <a:p>
            <a:pPr marL="0" lvl="1" indent="0">
              <a:lnSpc>
                <a:spcPct val="100000"/>
              </a:lnSpc>
              <a:buNone/>
            </a:pPr>
            <a:r>
              <a:rPr lang="en-GB" sz="1500"/>
              <a:t>AOP allows developers to manage cross-cutting concerns like logging and security independently from business logic, enhancing maintainability.</a:t>
            </a:r>
          </a:p>
          <a:p>
            <a:pPr marL="0" indent="0">
              <a:lnSpc>
                <a:spcPct val="100000"/>
              </a:lnSpc>
              <a:spcBef>
                <a:spcPts val="2500"/>
              </a:spcBef>
              <a:buNone/>
            </a:pPr>
            <a:r>
              <a:rPr lang="en-GB" sz="1500" b="1"/>
              <a:t>Enhancing Modularity</a:t>
            </a:r>
          </a:p>
          <a:p>
            <a:pPr marL="0" lvl="1" indent="0">
              <a:lnSpc>
                <a:spcPct val="100000"/>
              </a:lnSpc>
              <a:buNone/>
            </a:pPr>
            <a:r>
              <a:rPr lang="en-GB" sz="1500"/>
              <a:t>By using AOP, developers can create more modular applications, making it easier to manage and evolve code over time.</a:t>
            </a:r>
            <a:endParaRPr lang="en-CH" sz="1500"/>
          </a:p>
        </p:txBody>
      </p:sp>
      <p:cxnSp>
        <p:nvCxnSpPr>
          <p:cNvPr id="31" name="Straight Connector 30">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091E5A6-1F25-353E-9850-980A65CBB567}"/>
              </a:ext>
            </a:extLst>
          </p:cNvPr>
          <p:cNvSpPr>
            <a:spLocks noGrp="1"/>
          </p:cNvSpPr>
          <p:nvPr>
            <p:ph type="sldNum" sz="quarter" idx="12"/>
          </p:nvPr>
        </p:nvSpPr>
        <p:spPr/>
        <p:txBody>
          <a:bodyPr/>
          <a:lstStyle/>
          <a:p>
            <a:fld id="{87E7843D-FF13-4365-9478-9625B70A2705}" type="slidenum">
              <a:rPr lang="en-US" smtClean="0"/>
              <a:t>27</a:t>
            </a:fld>
            <a:endParaRPr lang="en-US"/>
          </a:p>
        </p:txBody>
      </p:sp>
    </p:spTree>
    <p:extLst>
      <p:ext uri="{BB962C8B-B14F-4D97-AF65-F5344CB8AC3E}">
        <p14:creationId xmlns:p14="http://schemas.microsoft.com/office/powerpoint/2010/main" val="165296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0E2060F-D309-AA5D-5736-3B3ECE2B745B}"/>
              </a:ext>
            </a:extLst>
          </p:cNvPr>
          <p:cNvSpPr>
            <a:spLocks noGrp="1"/>
          </p:cNvSpPr>
          <p:nvPr>
            <p:ph type="ctrTitle"/>
          </p:nvPr>
        </p:nvSpPr>
        <p:spPr>
          <a:xfrm>
            <a:off x="695324" y="1145308"/>
            <a:ext cx="7600263" cy="4860947"/>
          </a:xfrm>
        </p:spPr>
        <p:txBody>
          <a:bodyPr anchor="b">
            <a:normAutofit/>
          </a:bodyPr>
          <a:lstStyle/>
          <a:p>
            <a:r>
              <a:rPr lang="en-CH" sz="7600"/>
              <a:t>Spring Data Layer Integration</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BCA7E30-92D8-EC5F-F174-8C79F69DA850}"/>
              </a:ext>
            </a:extLst>
          </p:cNvPr>
          <p:cNvSpPr>
            <a:spLocks noGrp="1"/>
          </p:cNvSpPr>
          <p:nvPr>
            <p:ph type="sldNum" sz="quarter" idx="12"/>
          </p:nvPr>
        </p:nvSpPr>
        <p:spPr/>
        <p:txBody>
          <a:bodyPr/>
          <a:lstStyle/>
          <a:p>
            <a:fld id="{87E7843D-FF13-4365-9478-9625B70A2705}" type="slidenum">
              <a:rPr lang="en-US" smtClean="0"/>
              <a:t>28</a:t>
            </a:fld>
            <a:endParaRPr lang="en-US"/>
          </a:p>
        </p:txBody>
      </p:sp>
    </p:spTree>
    <p:extLst>
      <p:ext uri="{BB962C8B-B14F-4D97-AF65-F5344CB8AC3E}">
        <p14:creationId xmlns:p14="http://schemas.microsoft.com/office/powerpoint/2010/main" val="221246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5F17D-A86F-706E-CF8B-F9B14A2A2D44}"/>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Working with Spring Data JPA</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4966F89-4D89-0F3D-C3AC-3AC4ABE5224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fontScale="92500" lnSpcReduction="10000"/>
          </a:bodyPr>
          <a:lstStyle/>
          <a:p>
            <a:pPr marL="0" indent="0">
              <a:spcBef>
                <a:spcPts val="2500"/>
              </a:spcBef>
              <a:buNone/>
            </a:pPr>
            <a:r>
              <a:rPr lang="en-GB" sz="1400" b="1" dirty="0"/>
              <a:t>Abstraction Layer</a:t>
            </a:r>
          </a:p>
          <a:p>
            <a:pPr marL="0" lvl="1" indent="0">
              <a:buNone/>
            </a:pPr>
            <a:r>
              <a:rPr lang="en-GB" sz="1400" dirty="0"/>
              <a:t>Spring Data JPA offers an abstraction layer over JPA, streamlining the implementation of data access functionality.</a:t>
            </a:r>
          </a:p>
          <a:p>
            <a:pPr marL="0" indent="0">
              <a:spcBef>
                <a:spcPts val="2500"/>
              </a:spcBef>
              <a:buNone/>
            </a:pPr>
            <a:r>
              <a:rPr lang="en-GB" sz="1400" b="1" dirty="0"/>
              <a:t>Simplified CRUD Operations</a:t>
            </a:r>
          </a:p>
          <a:p>
            <a:pPr marL="0" lvl="1" indent="0">
              <a:buNone/>
            </a:pPr>
            <a:r>
              <a:rPr lang="en-GB" sz="1400" dirty="0"/>
              <a:t>The framework simplifies CRUD operations, making it easier for developers to manage data in applications.</a:t>
            </a:r>
          </a:p>
          <a:p>
            <a:pPr marL="0" indent="0">
              <a:spcBef>
                <a:spcPts val="2500"/>
              </a:spcBef>
              <a:buNone/>
            </a:pPr>
            <a:r>
              <a:rPr lang="en-GB" sz="1400" b="1" dirty="0"/>
              <a:t>Support for Complex Queries</a:t>
            </a:r>
          </a:p>
          <a:p>
            <a:pPr marL="0" lvl="1" indent="0">
              <a:buNone/>
            </a:pPr>
            <a:r>
              <a:rPr lang="en-GB" sz="1400" dirty="0"/>
              <a:t>Spring Data JPA supports complex queries, allowing developers to efficiently retrieve and manipulate data.</a:t>
            </a:r>
          </a:p>
          <a:p>
            <a:pPr marL="0" indent="0">
              <a:spcBef>
                <a:spcPts val="2500"/>
              </a:spcBef>
              <a:buNone/>
            </a:pPr>
            <a:r>
              <a:rPr lang="en-GB" sz="1400" b="1" dirty="0"/>
              <a:t>Object-Relational Mapping (ORM)</a:t>
            </a:r>
          </a:p>
          <a:p>
            <a:pPr marL="0" lvl="1" indent="0">
              <a:buNone/>
            </a:pPr>
            <a:r>
              <a:rPr lang="en-GB" sz="1400" dirty="0"/>
              <a:t>ORM allows developers to interact with databases using Java objects, streamlining the development process and improving productivity.</a:t>
            </a:r>
          </a:p>
          <a:p>
            <a:pPr marL="0" lvl="1" indent="0">
              <a:buNone/>
            </a:pPr>
            <a:endParaRPr lang="en-CH" sz="1400" dirty="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gital technology concept">
            <a:extLst>
              <a:ext uri="{FF2B5EF4-FFF2-40B4-BE49-F238E27FC236}">
                <a16:creationId xmlns:a16="http://schemas.microsoft.com/office/drawing/2014/main" id="{855375DC-08B7-4A6A-86D5-57830CB1D025}"/>
              </a:ext>
            </a:extLst>
          </p:cNvPr>
          <p:cNvPicPr>
            <a:picLocks noGrp="1" noChangeAspect="1"/>
          </p:cNvPicPr>
          <p:nvPr>
            <p:ph sz="half" idx="1"/>
          </p:nvPr>
        </p:nvPicPr>
        <p:blipFill>
          <a:blip r:embed="rId3"/>
          <a:srcRect l="46697" r="19865"/>
          <a:stretch/>
        </p:blipFill>
        <p:spPr>
          <a:xfrm>
            <a:off x="8115300" y="10"/>
            <a:ext cx="4076700" cy="6857990"/>
          </a:xfrm>
          <a:prstGeom prst="rect">
            <a:avLst/>
          </a:prstGeom>
        </p:spPr>
      </p:pic>
      <p:sp>
        <p:nvSpPr>
          <p:cNvPr id="3" name="Slide Number Placeholder 2">
            <a:extLst>
              <a:ext uri="{FF2B5EF4-FFF2-40B4-BE49-F238E27FC236}">
                <a16:creationId xmlns:a16="http://schemas.microsoft.com/office/drawing/2014/main" id="{48A4DF41-5AA0-5117-7C23-9937447E555E}"/>
              </a:ext>
            </a:extLst>
          </p:cNvPr>
          <p:cNvSpPr>
            <a:spLocks noGrp="1"/>
          </p:cNvSpPr>
          <p:nvPr>
            <p:ph type="sldNum" sz="quarter" idx="12"/>
          </p:nvPr>
        </p:nvSpPr>
        <p:spPr/>
        <p:txBody>
          <a:bodyPr/>
          <a:lstStyle/>
          <a:p>
            <a:fld id="{87E7843D-FF13-4365-9478-9625B70A2705}" type="slidenum">
              <a:rPr lang="en-US" smtClean="0"/>
              <a:t>29</a:t>
            </a:fld>
            <a:endParaRPr lang="en-US"/>
          </a:p>
        </p:txBody>
      </p:sp>
    </p:spTree>
    <p:extLst>
      <p:ext uri="{BB962C8B-B14F-4D97-AF65-F5344CB8AC3E}">
        <p14:creationId xmlns:p14="http://schemas.microsoft.com/office/powerpoint/2010/main" val="2245820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DEC7A-1DB9-B95A-072C-71E2CAC92CCA}"/>
              </a:ext>
            </a:extLst>
          </p:cNvPr>
          <p:cNvSpPr>
            <a:spLocks noGrp="1"/>
          </p:cNvSpPr>
          <p:nvPr>
            <p:ph type="title"/>
          </p:nvPr>
        </p:nvSpPr>
        <p:spPr>
          <a:xfrm>
            <a:off x="704088" y="914400"/>
            <a:ext cx="3799763" cy="1473200"/>
          </a:xfrm>
        </p:spPr>
        <p:txBody>
          <a:bodyPr vert="horz" lIns="91440" tIns="45720" rIns="91440" bIns="45720" rtlCol="0" anchor="t">
            <a:normAutofit/>
          </a:bodyPr>
          <a:lstStyle/>
          <a:p>
            <a:r>
              <a:rPr lang="en-US" sz="3600"/>
              <a:t>Topics to be Covered</a:t>
            </a:r>
          </a:p>
        </p:txBody>
      </p:sp>
      <p:cxnSp>
        <p:nvCxnSpPr>
          <p:cNvPr id="29" name="Straight Connector 28">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CA28442-52CA-444C-B29A-0AFE25EA6DD5}"/>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387600"/>
            <a:ext cx="3799763" cy="3767328"/>
          </a:xfrm>
        </p:spPr>
        <p:txBody>
          <a:bodyPr vert="horz" lIns="91440" tIns="45720" rIns="91440" bIns="45720" rtlCol="0">
            <a:normAutofit/>
          </a:bodyPr>
          <a:lstStyle/>
          <a:p>
            <a:pPr>
              <a:lnSpc>
                <a:spcPct val="100000"/>
              </a:lnSpc>
            </a:pPr>
            <a:r>
              <a:rPr lang="en-US" sz="1400" dirty="0"/>
              <a:t>Introduction to Spring Framework</a:t>
            </a:r>
          </a:p>
          <a:p>
            <a:pPr>
              <a:lnSpc>
                <a:spcPct val="100000"/>
              </a:lnSpc>
            </a:pPr>
            <a:r>
              <a:rPr lang="en-US" sz="1400" dirty="0"/>
              <a:t>Core Concepts of Spring Framework</a:t>
            </a:r>
          </a:p>
          <a:p>
            <a:pPr>
              <a:lnSpc>
                <a:spcPct val="100000"/>
              </a:lnSpc>
            </a:pPr>
            <a:r>
              <a:rPr lang="en-US" sz="1400" dirty="0"/>
              <a:t>Spring MVC for Web Applications</a:t>
            </a:r>
          </a:p>
          <a:p>
            <a:pPr>
              <a:lnSpc>
                <a:spcPct val="100000"/>
              </a:lnSpc>
            </a:pPr>
            <a:r>
              <a:rPr lang="en-US" sz="1400" dirty="0"/>
              <a:t>Spring Security for Application Protection</a:t>
            </a:r>
          </a:p>
          <a:p>
            <a:pPr>
              <a:lnSpc>
                <a:spcPct val="100000"/>
              </a:lnSpc>
            </a:pPr>
            <a:r>
              <a:rPr lang="en-US" sz="1400" dirty="0"/>
              <a:t>Exploring Spring Security Pre-Authorization Filters and AOP Proxy Concepts</a:t>
            </a:r>
          </a:p>
          <a:p>
            <a:pPr>
              <a:lnSpc>
                <a:spcPct val="100000"/>
              </a:lnSpc>
            </a:pPr>
            <a:r>
              <a:rPr lang="en-US" sz="1400" dirty="0"/>
              <a:t>Spring Data Layer Integration</a:t>
            </a:r>
          </a:p>
          <a:p>
            <a:pPr>
              <a:lnSpc>
                <a:spcPct val="100000"/>
              </a:lnSpc>
            </a:pPr>
            <a:r>
              <a:rPr lang="en-US" sz="1400" dirty="0"/>
              <a:t>Transaction Management in Spring</a:t>
            </a:r>
          </a:p>
          <a:p>
            <a:pPr>
              <a:lnSpc>
                <a:spcPct val="100000"/>
              </a:lnSpc>
            </a:pPr>
            <a:r>
              <a:rPr lang="en-US" sz="1400" dirty="0"/>
              <a:t>Spring Boot for Rapid Development</a:t>
            </a:r>
          </a:p>
        </p:txBody>
      </p:sp>
      <p:pic>
        <p:nvPicPr>
          <p:cNvPr id="5" name="Content Placeholder 4" descr="Female drawing flow chart">
            <a:extLst>
              <a:ext uri="{FF2B5EF4-FFF2-40B4-BE49-F238E27FC236}">
                <a16:creationId xmlns:a16="http://schemas.microsoft.com/office/drawing/2014/main" id="{0D935F37-E909-4330-94C0-559D664ECA93}"/>
              </a:ext>
            </a:extLst>
          </p:cNvPr>
          <p:cNvPicPr>
            <a:picLocks noGrp="1" noChangeAspect="1"/>
          </p:cNvPicPr>
          <p:nvPr>
            <p:ph sz="half" idx="1"/>
          </p:nvPr>
        </p:nvPicPr>
        <p:blipFill>
          <a:blip r:embed="rId3"/>
          <a:srcRect l="8570" r="12934" b="2"/>
          <a:stretch/>
        </p:blipFill>
        <p:spPr>
          <a:xfrm>
            <a:off x="4981575" y="735286"/>
            <a:ext cx="6495042" cy="5419642"/>
          </a:xfrm>
          <a:prstGeom prst="rect">
            <a:avLst/>
          </a:prstGeom>
        </p:spPr>
      </p:pic>
      <p:sp>
        <p:nvSpPr>
          <p:cNvPr id="3" name="Slide Number Placeholder 2">
            <a:extLst>
              <a:ext uri="{FF2B5EF4-FFF2-40B4-BE49-F238E27FC236}">
                <a16:creationId xmlns:a16="http://schemas.microsoft.com/office/drawing/2014/main" id="{19158FEE-595B-2B46-EF5D-56AAB238191D}"/>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167430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35C56-5FFF-6BBB-4B0E-25929F523DA8}"/>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Practical examples with code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C4F9B45-6512-6AF1-BF46-5D2475EEE05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dirty="0"/>
              <a:t>Spring Data JPA Overview</a:t>
            </a:r>
          </a:p>
          <a:p>
            <a:pPr marL="0" lvl="1" indent="0">
              <a:buNone/>
            </a:pPr>
            <a:r>
              <a:rPr lang="en-GB" sz="1400" dirty="0"/>
              <a:t>Integrate Spring Data JPA in our Java application, making it easy to implement CRUD operations.</a:t>
            </a:r>
          </a:p>
          <a:p>
            <a:pPr marL="0" indent="0">
              <a:spcBef>
                <a:spcPts val="2500"/>
              </a:spcBef>
              <a:buNone/>
            </a:pPr>
            <a:r>
              <a:rPr lang="en-GB" sz="1400" b="1" dirty="0"/>
              <a:t>Database Operations</a:t>
            </a:r>
          </a:p>
          <a:p>
            <a:pPr marL="0" lvl="1" indent="0">
              <a:buNone/>
            </a:pPr>
            <a:r>
              <a:rPr lang="en-GB" sz="1400" dirty="0"/>
              <a:t>Practical coding examples will demonstrate how to perform various database operations using Spring Data JPA effectively.</a:t>
            </a:r>
          </a:p>
          <a:p>
            <a:pPr marL="0" indent="0">
              <a:spcBef>
                <a:spcPts val="2500"/>
              </a:spcBef>
              <a:buNone/>
            </a:pPr>
            <a:r>
              <a:rPr lang="en-GB" sz="1400" b="1" dirty="0"/>
              <a:t>Framework Benefits</a:t>
            </a:r>
          </a:p>
          <a:p>
            <a:pPr marL="0" lvl="1" indent="0">
              <a:buNone/>
            </a:pPr>
            <a:r>
              <a:rPr lang="en-GB" sz="1400" dirty="0"/>
              <a:t>The examples will illustrate the simplicity and power of Spring Data JPA, enhancing productivity in Java development.</a:t>
            </a:r>
            <a:endParaRPr lang="en-CH" sz="1400" dirty="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bstract programm binary code and coloured array cube Database">
            <a:extLst>
              <a:ext uri="{FF2B5EF4-FFF2-40B4-BE49-F238E27FC236}">
                <a16:creationId xmlns:a16="http://schemas.microsoft.com/office/drawing/2014/main" id="{97FE0C66-AF1E-4792-A350-8F920CD64D22}"/>
              </a:ext>
            </a:extLst>
          </p:cNvPr>
          <p:cNvPicPr>
            <a:picLocks noGrp="1" noChangeAspect="1"/>
          </p:cNvPicPr>
          <p:nvPr>
            <p:ph sz="half" idx="1"/>
          </p:nvPr>
        </p:nvPicPr>
        <p:blipFill>
          <a:blip r:embed="rId3"/>
          <a:srcRect l="55909" r="7831" b="2"/>
          <a:stretch/>
        </p:blipFill>
        <p:spPr>
          <a:xfrm>
            <a:off x="8115300" y="10"/>
            <a:ext cx="4076700" cy="6857990"/>
          </a:xfrm>
          <a:prstGeom prst="rect">
            <a:avLst/>
          </a:prstGeom>
        </p:spPr>
      </p:pic>
      <p:sp>
        <p:nvSpPr>
          <p:cNvPr id="3" name="Slide Number Placeholder 2">
            <a:extLst>
              <a:ext uri="{FF2B5EF4-FFF2-40B4-BE49-F238E27FC236}">
                <a16:creationId xmlns:a16="http://schemas.microsoft.com/office/drawing/2014/main" id="{5C58493D-74CE-6C69-7454-C040D27D4B17}"/>
              </a:ext>
            </a:extLst>
          </p:cNvPr>
          <p:cNvSpPr>
            <a:spLocks noGrp="1"/>
          </p:cNvSpPr>
          <p:nvPr>
            <p:ph type="sldNum" sz="quarter" idx="12"/>
          </p:nvPr>
        </p:nvSpPr>
        <p:spPr/>
        <p:txBody>
          <a:bodyPr/>
          <a:lstStyle/>
          <a:p>
            <a:fld id="{87E7843D-FF13-4365-9478-9625B70A2705}" type="slidenum">
              <a:rPr lang="en-US" smtClean="0"/>
              <a:t>30</a:t>
            </a:fld>
            <a:endParaRPr lang="en-US"/>
          </a:p>
        </p:txBody>
      </p:sp>
    </p:spTree>
    <p:extLst>
      <p:ext uri="{BB962C8B-B14F-4D97-AF65-F5344CB8AC3E}">
        <p14:creationId xmlns:p14="http://schemas.microsoft.com/office/powerpoint/2010/main" val="3878095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569F6911-AD39-3984-004E-706E573C11DE}"/>
              </a:ext>
            </a:extLst>
          </p:cNvPr>
          <p:cNvSpPr>
            <a:spLocks noGrp="1"/>
          </p:cNvSpPr>
          <p:nvPr>
            <p:ph type="ctrTitle"/>
          </p:nvPr>
        </p:nvSpPr>
        <p:spPr>
          <a:xfrm>
            <a:off x="695324" y="1145308"/>
            <a:ext cx="7600263" cy="4860947"/>
          </a:xfrm>
        </p:spPr>
        <p:txBody>
          <a:bodyPr anchor="b">
            <a:normAutofit/>
          </a:bodyPr>
          <a:lstStyle/>
          <a:p>
            <a:r>
              <a:rPr lang="en-CH" sz="7600"/>
              <a:t>Spring Boot for Rapid Development</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B000AA2-B434-991C-BF34-8F1F97E54E83}"/>
              </a:ext>
            </a:extLst>
          </p:cNvPr>
          <p:cNvSpPr>
            <a:spLocks noGrp="1"/>
          </p:cNvSpPr>
          <p:nvPr>
            <p:ph type="sldNum" sz="quarter" idx="12"/>
          </p:nvPr>
        </p:nvSpPr>
        <p:spPr/>
        <p:txBody>
          <a:bodyPr/>
          <a:lstStyle/>
          <a:p>
            <a:fld id="{87E7843D-FF13-4365-9478-9625B70A2705}" type="slidenum">
              <a:rPr lang="en-US" smtClean="0"/>
              <a:t>31</a:t>
            </a:fld>
            <a:endParaRPr lang="en-US"/>
          </a:p>
        </p:txBody>
      </p:sp>
    </p:spTree>
    <p:extLst>
      <p:ext uri="{BB962C8B-B14F-4D97-AF65-F5344CB8AC3E}">
        <p14:creationId xmlns:p14="http://schemas.microsoft.com/office/powerpoint/2010/main" val="305005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59312-783D-E4BF-2FC1-C6DE4F821757}"/>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Benefits of using Spring Boot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ata Center Server Room">
            <a:extLst>
              <a:ext uri="{FF2B5EF4-FFF2-40B4-BE49-F238E27FC236}">
                <a16:creationId xmlns:a16="http://schemas.microsoft.com/office/drawing/2014/main" id="{9967D528-556F-4F5B-BE81-A7DFD09F990D}"/>
              </a:ext>
            </a:extLst>
          </p:cNvPr>
          <p:cNvPicPr>
            <a:picLocks noGrp="1" noChangeAspect="1"/>
          </p:cNvPicPr>
          <p:nvPr>
            <p:ph sz="half" idx="1"/>
          </p:nvPr>
        </p:nvPicPr>
        <p:blipFill>
          <a:blip r:embed="rId3"/>
          <a:srcRect l="10289" r="15114"/>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9CF48397-376E-439D-0CC5-9C6A0FFF266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GB" sz="1400" b="1"/>
              <a:t>Reduced Configuration Overhead</a:t>
            </a:r>
          </a:p>
          <a:p>
            <a:pPr marL="0" lvl="1" indent="0">
              <a:buNone/>
            </a:pPr>
            <a:r>
              <a:rPr lang="en-GB" sz="1400"/>
              <a:t>Spring Boot eliminates much of the boilerplate configuration needed in traditional Spring applications, making development faster and easier.</a:t>
            </a:r>
          </a:p>
          <a:p>
            <a:pPr marL="0" indent="0">
              <a:spcBef>
                <a:spcPts val="2500"/>
              </a:spcBef>
              <a:buNone/>
            </a:pPr>
            <a:r>
              <a:rPr lang="en-GB" sz="1400" b="1"/>
              <a:t>Auto-Configuration Feature</a:t>
            </a:r>
          </a:p>
          <a:p>
            <a:pPr marL="0" lvl="1" indent="0">
              <a:buNone/>
            </a:pPr>
            <a:r>
              <a:rPr lang="en-GB" sz="1400"/>
              <a:t>Spring Boot provides auto-configuration, which automatically configures your application based on the included libraries and settings.</a:t>
            </a:r>
          </a:p>
          <a:p>
            <a:pPr marL="0" indent="0">
              <a:spcBef>
                <a:spcPts val="2500"/>
              </a:spcBef>
              <a:buNone/>
            </a:pPr>
            <a:r>
              <a:rPr lang="en-GB" sz="1400" b="1"/>
              <a:t>Embedded Servers</a:t>
            </a:r>
          </a:p>
          <a:p>
            <a:pPr marL="0" lvl="1" indent="0">
              <a:buNone/>
            </a:pPr>
            <a:r>
              <a:rPr lang="en-GB" sz="1400"/>
              <a:t>Spring Boot includes embedded servers that allow you to run applications without needing an external server setup, simplifying development.</a:t>
            </a:r>
          </a:p>
          <a:p>
            <a:pPr marL="0" indent="0">
              <a:spcBef>
                <a:spcPts val="2500"/>
              </a:spcBef>
              <a:buNone/>
            </a:pPr>
            <a:r>
              <a:rPr lang="en-GB" sz="1400" b="1"/>
              <a:t>Simplified Project Setup</a:t>
            </a:r>
          </a:p>
          <a:p>
            <a:pPr marL="0" lvl="1" indent="0">
              <a:buNone/>
            </a:pPr>
            <a:r>
              <a:rPr lang="en-GB" sz="1400"/>
              <a:t>Spring Boot simplifies project setup, allowing developers to create and start applications quickly with minimal configurations.</a:t>
            </a:r>
            <a:endParaRPr lang="en-CH" sz="1400"/>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A28CDC9-BE60-24E5-B1DC-BB81BFB5AF1A}"/>
              </a:ext>
            </a:extLst>
          </p:cNvPr>
          <p:cNvSpPr>
            <a:spLocks noGrp="1"/>
          </p:cNvSpPr>
          <p:nvPr>
            <p:ph type="sldNum" sz="quarter" idx="12"/>
          </p:nvPr>
        </p:nvSpPr>
        <p:spPr/>
        <p:txBody>
          <a:bodyPr/>
          <a:lstStyle/>
          <a:p>
            <a:fld id="{87E7843D-FF13-4365-9478-9625B70A2705}" type="slidenum">
              <a:rPr lang="en-US" smtClean="0"/>
              <a:t>32</a:t>
            </a:fld>
            <a:endParaRPr lang="en-US"/>
          </a:p>
        </p:txBody>
      </p:sp>
    </p:spTree>
    <p:extLst>
      <p:ext uri="{BB962C8B-B14F-4D97-AF65-F5344CB8AC3E}">
        <p14:creationId xmlns:p14="http://schemas.microsoft.com/office/powerpoint/2010/main" val="1027924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86567-B54C-BD4B-5160-DE8C413406E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a:t>Applicability of Spring Boot vs plain Spring Framework</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E7793834-3066-4351-A390-E4C427815965}"/>
              </a:ext>
            </a:extLst>
          </p:cNvPr>
          <p:cNvPicPr>
            <a:picLocks noGrp="1" noChangeAspect="1"/>
          </p:cNvPicPr>
          <p:nvPr>
            <p:ph sz="half" idx="1"/>
          </p:nvPr>
        </p:nvPicPr>
        <p:blipFill>
          <a:blip r:embed="rId3"/>
          <a:srcRect l="24396" r="34772" b="2"/>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5AA1BBF-9C62-F5D1-585B-37D065F4EB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dirty="0"/>
              <a:t>Spring Boot for Microservices</a:t>
            </a:r>
          </a:p>
          <a:p>
            <a:pPr marL="0" lvl="1" indent="0">
              <a:buNone/>
            </a:pPr>
            <a:r>
              <a:rPr lang="en-GB" sz="1400" dirty="0"/>
              <a:t>Spring Boot is designed for smaller applications, facilitating rapid development and deployment with minimal configuration.</a:t>
            </a:r>
          </a:p>
          <a:p>
            <a:pPr marL="0" indent="0">
              <a:spcBef>
                <a:spcPts val="2500"/>
              </a:spcBef>
              <a:buNone/>
            </a:pPr>
            <a:r>
              <a:rPr lang="en-GB" sz="1400" b="1" dirty="0"/>
              <a:t>Rapid Development Scenarios</a:t>
            </a:r>
          </a:p>
          <a:p>
            <a:pPr marL="0" lvl="1" indent="0">
              <a:buNone/>
            </a:pPr>
            <a:r>
              <a:rPr lang="en-GB" sz="1400" dirty="0"/>
              <a:t>Spring Boot significantly speeds up application development, allowing developers to focus on business logic rather than configuration.</a:t>
            </a:r>
          </a:p>
          <a:p>
            <a:pPr marL="0" indent="0">
              <a:spcBef>
                <a:spcPts val="2500"/>
              </a:spcBef>
              <a:buNone/>
            </a:pPr>
            <a:r>
              <a:rPr lang="en-GB" sz="1400" b="1" dirty="0"/>
              <a:t>Plain Spring Framework Control</a:t>
            </a:r>
          </a:p>
          <a:p>
            <a:pPr marL="0" lvl="1" indent="0">
              <a:buNone/>
            </a:pPr>
            <a:r>
              <a:rPr lang="en-GB" sz="1400" dirty="0"/>
              <a:t>The plain Spring Framework provides more control and flexibility, making it suitable for complex enterprise applications.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0A224CD-F401-3D48-7A7D-C474B347EB20}"/>
              </a:ext>
            </a:extLst>
          </p:cNvPr>
          <p:cNvSpPr>
            <a:spLocks noGrp="1"/>
          </p:cNvSpPr>
          <p:nvPr>
            <p:ph type="sldNum" sz="quarter" idx="12"/>
          </p:nvPr>
        </p:nvSpPr>
        <p:spPr/>
        <p:txBody>
          <a:bodyPr/>
          <a:lstStyle/>
          <a:p>
            <a:fld id="{87E7843D-FF13-4365-9478-9625B70A2705}" type="slidenum">
              <a:rPr lang="en-US" smtClean="0"/>
              <a:t>33</a:t>
            </a:fld>
            <a:endParaRPr lang="en-US"/>
          </a:p>
        </p:txBody>
      </p:sp>
    </p:spTree>
    <p:extLst>
      <p:ext uri="{BB962C8B-B14F-4D97-AF65-F5344CB8AC3E}">
        <p14:creationId xmlns:p14="http://schemas.microsoft.com/office/powerpoint/2010/main" val="1722991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4FF0F-E817-90E2-FFD7-26698942E54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Practical examples with code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C0FB09A-A61F-E085-8023-5FD0779A25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dirty="0"/>
              <a:t>Introduction to Spring Boot</a:t>
            </a:r>
          </a:p>
          <a:p>
            <a:pPr marL="0" lvl="1" indent="0">
              <a:buNone/>
            </a:pPr>
            <a:r>
              <a:rPr lang="en-GB" sz="1400" dirty="0"/>
              <a:t>Spring Boot simplifies the development process, enabling developers to create applications quickly with minimal configuration.</a:t>
            </a:r>
          </a:p>
          <a:p>
            <a:pPr marL="0" indent="0">
              <a:spcBef>
                <a:spcPts val="2500"/>
              </a:spcBef>
              <a:buNone/>
            </a:pPr>
            <a:r>
              <a:rPr lang="en-GB" sz="1400" b="1" dirty="0"/>
              <a:t>Ease of Use</a:t>
            </a:r>
          </a:p>
          <a:p>
            <a:pPr marL="0" lvl="1" indent="0">
              <a:buNone/>
            </a:pPr>
            <a:r>
              <a:rPr lang="en-GB" sz="1400" dirty="0"/>
              <a:t>Spring Boot's user-friendly setup and built-in functionalities make it a popular choice for developers aiming for efficiency.</a:t>
            </a:r>
            <a:endParaRPr lang="en-CH" sz="1400" dirty="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942DDA4B-C49C-4F35-B507-555E35700535}"/>
              </a:ext>
            </a:extLst>
          </p:cNvPr>
          <p:cNvPicPr>
            <a:picLocks noGrp="1" noChangeAspect="1"/>
          </p:cNvPicPr>
          <p:nvPr>
            <p:ph sz="half" idx="1"/>
          </p:nvPr>
        </p:nvPicPr>
        <p:blipFill>
          <a:blip r:embed="rId3"/>
          <a:srcRect l="28467" r="27097" b="-2"/>
          <a:stretch/>
        </p:blipFill>
        <p:spPr>
          <a:xfrm>
            <a:off x="8115300" y="10"/>
            <a:ext cx="4076700" cy="6857990"/>
          </a:xfrm>
          <a:prstGeom prst="rect">
            <a:avLst/>
          </a:prstGeom>
        </p:spPr>
      </p:pic>
      <p:sp>
        <p:nvSpPr>
          <p:cNvPr id="3" name="Slide Number Placeholder 2">
            <a:extLst>
              <a:ext uri="{FF2B5EF4-FFF2-40B4-BE49-F238E27FC236}">
                <a16:creationId xmlns:a16="http://schemas.microsoft.com/office/drawing/2014/main" id="{9182DB23-A2E9-0A98-F4AC-941627672AEF}"/>
              </a:ext>
            </a:extLst>
          </p:cNvPr>
          <p:cNvSpPr>
            <a:spLocks noGrp="1"/>
          </p:cNvSpPr>
          <p:nvPr>
            <p:ph type="sldNum" sz="quarter" idx="12"/>
          </p:nvPr>
        </p:nvSpPr>
        <p:spPr/>
        <p:txBody>
          <a:bodyPr/>
          <a:lstStyle/>
          <a:p>
            <a:fld id="{87E7843D-FF13-4365-9478-9625B70A2705}" type="slidenum">
              <a:rPr lang="en-US" smtClean="0"/>
              <a:t>34</a:t>
            </a:fld>
            <a:endParaRPr lang="en-US"/>
          </a:p>
        </p:txBody>
      </p:sp>
    </p:spTree>
    <p:extLst>
      <p:ext uri="{BB962C8B-B14F-4D97-AF65-F5344CB8AC3E}">
        <p14:creationId xmlns:p14="http://schemas.microsoft.com/office/powerpoint/2010/main" val="1179292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EBF4C04-DC44-6BC0-6997-4FBEFEB5AF15}"/>
              </a:ext>
            </a:extLst>
          </p:cNvPr>
          <p:cNvSpPr>
            <a:spLocks noGrp="1"/>
          </p:cNvSpPr>
          <p:nvPr>
            <p:ph type="title"/>
          </p:nvPr>
        </p:nvSpPr>
        <p:spPr>
          <a:xfrm>
            <a:off x="700636" y="1280538"/>
            <a:ext cx="7995130" cy="1408176"/>
          </a:xfrm>
        </p:spPr>
        <p:txBody>
          <a:bodyPr anchor="b">
            <a:normAutofit/>
          </a:bodyPr>
          <a:lstStyle/>
          <a:p>
            <a:r>
              <a:rPr lang="en-CH" sz="6000"/>
              <a:t>Conclusion</a:t>
            </a:r>
          </a:p>
        </p:txBody>
      </p:sp>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EDB45C9C-9EFB-6842-8DCB-628C6E83C6A1}"/>
              </a:ext>
            </a:extLst>
          </p:cNvPr>
          <p:cNvGraphicFramePr>
            <a:graphicFrameLocks noGrp="1"/>
          </p:cNvGraphicFramePr>
          <p:nvPr>
            <p:ph idx="1"/>
            <p:extLst>
              <p:ext uri="{D42A27DB-BD31-4B8C-83A1-F6EECF244321}">
                <p14:modId xmlns:p14="http://schemas.microsoft.com/office/powerpoint/2010/main" val="259605774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8416BAC-6574-51E3-BDE5-9D476ACDDCFF}"/>
              </a:ext>
            </a:extLst>
          </p:cNvPr>
          <p:cNvSpPr>
            <a:spLocks noGrp="1"/>
          </p:cNvSpPr>
          <p:nvPr>
            <p:ph type="sldNum" sz="quarter" idx="12"/>
          </p:nvPr>
        </p:nvSpPr>
        <p:spPr/>
        <p:txBody>
          <a:bodyPr/>
          <a:lstStyle/>
          <a:p>
            <a:fld id="{87E7843D-FF13-4365-9478-9625B70A2705}" type="slidenum">
              <a:rPr lang="en-US" smtClean="0"/>
              <a:t>35</a:t>
            </a:fld>
            <a:endParaRPr lang="en-US"/>
          </a:p>
        </p:txBody>
      </p:sp>
    </p:spTree>
    <p:extLst>
      <p:ext uri="{BB962C8B-B14F-4D97-AF65-F5344CB8AC3E}">
        <p14:creationId xmlns:p14="http://schemas.microsoft.com/office/powerpoint/2010/main" val="36708351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64067889-C86E-C7AB-1CEB-867DCD38EF41}"/>
              </a:ext>
            </a:extLst>
          </p:cNvPr>
          <p:cNvSpPr>
            <a:spLocks noGrp="1"/>
          </p:cNvSpPr>
          <p:nvPr>
            <p:ph type="ctrTitle"/>
          </p:nvPr>
        </p:nvSpPr>
        <p:spPr>
          <a:xfrm>
            <a:off x="695324" y="1145308"/>
            <a:ext cx="7600263" cy="4860947"/>
          </a:xfrm>
        </p:spPr>
        <p:txBody>
          <a:bodyPr anchor="b">
            <a:normAutofit/>
          </a:bodyPr>
          <a:lstStyle/>
          <a:p>
            <a:r>
              <a:rPr lang="en-CH" sz="7600"/>
              <a:t>Transaction Management in Spring</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1DC0464-7F0A-F728-2690-2C78B11C0BC8}"/>
              </a:ext>
            </a:extLst>
          </p:cNvPr>
          <p:cNvSpPr>
            <a:spLocks noGrp="1"/>
          </p:cNvSpPr>
          <p:nvPr>
            <p:ph type="sldNum" sz="quarter" idx="12"/>
          </p:nvPr>
        </p:nvSpPr>
        <p:spPr/>
        <p:txBody>
          <a:bodyPr/>
          <a:lstStyle/>
          <a:p>
            <a:fld id="{87E7843D-FF13-4365-9478-9625B70A2705}" type="slidenum">
              <a:rPr lang="en-US" smtClean="0"/>
              <a:t>36</a:t>
            </a:fld>
            <a:endParaRPr lang="en-US"/>
          </a:p>
        </p:txBody>
      </p:sp>
    </p:spTree>
    <p:extLst>
      <p:ext uri="{BB962C8B-B14F-4D97-AF65-F5344CB8AC3E}">
        <p14:creationId xmlns:p14="http://schemas.microsoft.com/office/powerpoint/2010/main" val="4013170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03059-1AA4-B769-A8ED-31DC7D14EAF8}"/>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sz="3100"/>
              <a:t>Understanding DB Transactions Vs. Spring Transactions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F61C25D-8A17-EBCF-CB70-22BBB671A9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GB" sz="1400" b="1"/>
              <a:t>Traditional DB Transactions</a:t>
            </a:r>
          </a:p>
          <a:p>
            <a:pPr marL="0" lvl="1" indent="0">
              <a:buNone/>
            </a:pPr>
            <a:r>
              <a:rPr lang="en-GB" sz="1400"/>
              <a:t>Traditional database transactions ensure data integrity through ACID properties, providing a reliable way to handle data changes.</a:t>
            </a:r>
          </a:p>
          <a:p>
            <a:pPr marL="0" indent="0">
              <a:spcBef>
                <a:spcPts val="2500"/>
              </a:spcBef>
              <a:buNone/>
            </a:pPr>
            <a:r>
              <a:rPr lang="en-GB" sz="1400" b="1"/>
              <a:t>Spring Transaction Management</a:t>
            </a:r>
          </a:p>
          <a:p>
            <a:pPr marL="0" lvl="1" indent="0">
              <a:buNone/>
            </a:pPr>
            <a:r>
              <a:rPr lang="en-GB" sz="1400"/>
              <a:t>Spring's transaction management offers a flexible and declarative approach to handle transactions, simplifying application development.</a:t>
            </a:r>
          </a:p>
          <a:p>
            <a:pPr marL="0" indent="0">
              <a:spcBef>
                <a:spcPts val="2500"/>
              </a:spcBef>
              <a:buNone/>
            </a:pPr>
            <a:r>
              <a:rPr lang="en-GB" sz="1400" b="1"/>
              <a:t>Data Integrity Importance</a:t>
            </a:r>
          </a:p>
          <a:p>
            <a:pPr marL="0" lvl="1" indent="0">
              <a:buNone/>
            </a:pPr>
            <a:r>
              <a:rPr lang="en-GB" sz="1400"/>
              <a:t>Both transaction types are crucial for maintaining data integrity, which is essential for effective application performance.</a:t>
            </a:r>
            <a:endParaRPr lang="en-CH" sz="1400"/>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ustainable investment and returns">
            <a:extLst>
              <a:ext uri="{FF2B5EF4-FFF2-40B4-BE49-F238E27FC236}">
                <a16:creationId xmlns:a16="http://schemas.microsoft.com/office/drawing/2014/main" id="{D4FCFB6F-881B-4495-963E-269F1C929DE9}"/>
              </a:ext>
            </a:extLst>
          </p:cNvPr>
          <p:cNvPicPr>
            <a:picLocks noGrp="1" noChangeAspect="1"/>
          </p:cNvPicPr>
          <p:nvPr>
            <p:ph sz="half" idx="1"/>
          </p:nvPr>
        </p:nvPicPr>
        <p:blipFill>
          <a:blip r:embed="rId3"/>
          <a:srcRect l="39611" r="20709" b="-1"/>
          <a:stretch/>
        </p:blipFill>
        <p:spPr>
          <a:xfrm>
            <a:off x="8115300" y="10"/>
            <a:ext cx="4076700" cy="6857990"/>
          </a:xfrm>
          <a:prstGeom prst="rect">
            <a:avLst/>
          </a:prstGeom>
        </p:spPr>
      </p:pic>
      <p:sp>
        <p:nvSpPr>
          <p:cNvPr id="3" name="Slide Number Placeholder 2">
            <a:extLst>
              <a:ext uri="{FF2B5EF4-FFF2-40B4-BE49-F238E27FC236}">
                <a16:creationId xmlns:a16="http://schemas.microsoft.com/office/drawing/2014/main" id="{9D824583-85D3-32B2-D5DA-A5A0B1C84807}"/>
              </a:ext>
            </a:extLst>
          </p:cNvPr>
          <p:cNvSpPr>
            <a:spLocks noGrp="1"/>
          </p:cNvSpPr>
          <p:nvPr>
            <p:ph type="sldNum" sz="quarter" idx="12"/>
          </p:nvPr>
        </p:nvSpPr>
        <p:spPr/>
        <p:txBody>
          <a:bodyPr/>
          <a:lstStyle/>
          <a:p>
            <a:fld id="{87E7843D-FF13-4365-9478-9625B70A2705}" type="slidenum">
              <a:rPr lang="en-US" smtClean="0"/>
              <a:t>37</a:t>
            </a:fld>
            <a:endParaRPr lang="en-US"/>
          </a:p>
        </p:txBody>
      </p:sp>
    </p:spTree>
    <p:extLst>
      <p:ext uri="{BB962C8B-B14F-4D97-AF65-F5344CB8AC3E}">
        <p14:creationId xmlns:p14="http://schemas.microsoft.com/office/powerpoint/2010/main" val="2584820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EFA25-398C-F6FC-19F9-155CEC2F8AF1}"/>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a:t>Transaction Rollback and Commit Mechanisms in Spring</a:t>
            </a:r>
          </a:p>
        </p:txBody>
      </p:sp>
      <p:pic>
        <p:nvPicPr>
          <p:cNvPr id="5" name="Content Placeholder 4" descr="3D illustration.">
            <a:extLst>
              <a:ext uri="{FF2B5EF4-FFF2-40B4-BE49-F238E27FC236}">
                <a16:creationId xmlns:a16="http://schemas.microsoft.com/office/drawing/2014/main" id="{FB44C234-C038-4A7C-AD28-D5EF5D509EA4}"/>
              </a:ext>
            </a:extLst>
          </p:cNvPr>
          <p:cNvPicPr>
            <a:picLocks noGrp="1" noChangeAspect="1"/>
          </p:cNvPicPr>
          <p:nvPr>
            <p:ph sz="half" idx="1"/>
          </p:nvPr>
        </p:nvPicPr>
        <p:blipFill>
          <a:blip r:embed="rId3"/>
          <a:srcRect l="3769" r="50351"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35A0B64-DE23-0C11-1347-7F233ACE368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a:t>Simplified Transaction Management</a:t>
            </a:r>
          </a:p>
          <a:p>
            <a:pPr marL="0" lvl="1" indent="0">
              <a:buNone/>
            </a:pPr>
            <a:r>
              <a:rPr lang="en-GB" sz="1400"/>
              <a:t>Spring simplifies transaction management with a clear approach to rollbacks and commits, improving developer efficiency.</a:t>
            </a:r>
          </a:p>
          <a:p>
            <a:pPr marL="0" indent="0">
              <a:spcBef>
                <a:spcPts val="2500"/>
              </a:spcBef>
              <a:buNone/>
            </a:pPr>
            <a:r>
              <a:rPr lang="en-GB" sz="1400" b="1"/>
              <a:t>Declarative Transaction Boundaries</a:t>
            </a:r>
          </a:p>
          <a:p>
            <a:pPr marL="0" lvl="1" indent="0">
              <a:buNone/>
            </a:pPr>
            <a:r>
              <a:rPr lang="en-GB" sz="1400"/>
              <a:t>Developers can define transaction boundaries declaratively using annotations, making code cleaner and easier to manage.</a:t>
            </a:r>
          </a:p>
          <a:p>
            <a:pPr marL="0" indent="0">
              <a:spcBef>
                <a:spcPts val="2500"/>
              </a:spcBef>
              <a:buNone/>
            </a:pPr>
            <a:r>
              <a:rPr lang="en-GB" sz="1400" b="1"/>
              <a:t>Programmatic Transaction Management</a:t>
            </a:r>
          </a:p>
          <a:p>
            <a:pPr marL="0" lvl="1" indent="0">
              <a:buNone/>
            </a:pPr>
            <a:r>
              <a:rPr lang="en-GB" sz="1400"/>
              <a:t>Spring also allows for programmatic definition of transactions, providing flexibility for complex transaction scenarios.</a:t>
            </a:r>
            <a:endParaRPr lang="en-CH" sz="140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616DB38-BFFF-5962-07D0-622E457B6930}"/>
              </a:ext>
            </a:extLst>
          </p:cNvPr>
          <p:cNvSpPr>
            <a:spLocks noGrp="1"/>
          </p:cNvSpPr>
          <p:nvPr>
            <p:ph type="sldNum" sz="quarter" idx="12"/>
          </p:nvPr>
        </p:nvSpPr>
        <p:spPr/>
        <p:txBody>
          <a:bodyPr/>
          <a:lstStyle/>
          <a:p>
            <a:fld id="{87E7843D-FF13-4365-9478-9625B70A2705}" type="slidenum">
              <a:rPr lang="en-US" smtClean="0"/>
              <a:t>38</a:t>
            </a:fld>
            <a:endParaRPr lang="en-US"/>
          </a:p>
        </p:txBody>
      </p:sp>
    </p:spTree>
    <p:extLst>
      <p:ext uri="{BB962C8B-B14F-4D97-AF65-F5344CB8AC3E}">
        <p14:creationId xmlns:p14="http://schemas.microsoft.com/office/powerpoint/2010/main" val="151463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BDD0644-498B-1F9F-35F6-E88DA330B077}"/>
              </a:ext>
            </a:extLst>
          </p:cNvPr>
          <p:cNvSpPr>
            <a:spLocks noGrp="1"/>
          </p:cNvSpPr>
          <p:nvPr>
            <p:ph type="title"/>
          </p:nvPr>
        </p:nvSpPr>
        <p:spPr>
          <a:xfrm>
            <a:off x="954823" y="1705460"/>
            <a:ext cx="4265763" cy="1593185"/>
          </a:xfrm>
        </p:spPr>
        <p:txBody>
          <a:bodyPr anchor="t">
            <a:normAutofit/>
          </a:bodyPr>
          <a:lstStyle/>
          <a:p>
            <a:pPr>
              <a:lnSpc>
                <a:spcPct val="90000"/>
              </a:lnSpc>
            </a:pPr>
            <a:r>
              <a:rPr lang="en-CH" sz="3300"/>
              <a:t>Practical Examples of Transaction Management</a:t>
            </a:r>
          </a:p>
        </p:txBody>
      </p:sp>
      <p:cxnSp>
        <p:nvCxnSpPr>
          <p:cNvPr id="10"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E9406E-C3DC-5F00-A564-FC05BA6D65B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1796458"/>
            <a:ext cx="5483190" cy="4457453"/>
          </a:xfrm>
        </p:spPr>
        <p:txBody>
          <a:bodyPr>
            <a:normAutofit/>
          </a:bodyPr>
          <a:lstStyle/>
          <a:p>
            <a:pPr marL="0" indent="0">
              <a:spcBef>
                <a:spcPts val="2500"/>
              </a:spcBef>
              <a:buNone/>
            </a:pPr>
            <a:r>
              <a:rPr lang="en-GB" sz="1400" b="1"/>
              <a:t>Introduction to Transaction Management</a:t>
            </a:r>
          </a:p>
          <a:p>
            <a:pPr marL="0" lvl="1" indent="0">
              <a:buNone/>
            </a:pPr>
            <a:r>
              <a:rPr lang="en-GB" sz="1400"/>
              <a:t>Understanding transaction management is crucial for ensuring data integrity and consistency in applications.</a:t>
            </a:r>
          </a:p>
          <a:p>
            <a:pPr marL="0" indent="0">
              <a:spcBef>
                <a:spcPts val="2500"/>
              </a:spcBef>
              <a:buNone/>
            </a:pPr>
            <a:r>
              <a:rPr lang="en-GB" sz="1400" b="1"/>
              <a:t>Spring Framework Transactions</a:t>
            </a:r>
          </a:p>
          <a:p>
            <a:pPr marL="0" lvl="1" indent="0">
              <a:buNone/>
            </a:pPr>
            <a:r>
              <a:rPr lang="en-GB" sz="1400"/>
              <a:t>Spring provides powerful abstraction for managing transactions, simplifying the development process.</a:t>
            </a:r>
          </a:p>
          <a:p>
            <a:pPr marL="0" indent="0">
              <a:spcBef>
                <a:spcPts val="2500"/>
              </a:spcBef>
              <a:buNone/>
            </a:pPr>
            <a:r>
              <a:rPr lang="en-GB" sz="1400" b="1"/>
              <a:t>Coding Examples</a:t>
            </a:r>
          </a:p>
          <a:p>
            <a:pPr marL="0" lvl="1" indent="0">
              <a:buNone/>
            </a:pPr>
            <a:r>
              <a:rPr lang="en-GB" sz="1400"/>
              <a:t>We will demonstrate coding examples that show how to implement transaction management effectively in Spring.</a:t>
            </a:r>
            <a:endParaRPr lang="en-CH" sz="1400"/>
          </a:p>
        </p:txBody>
      </p:sp>
      <p:sp>
        <p:nvSpPr>
          <p:cNvPr id="4" name="Slide Number Placeholder 3">
            <a:extLst>
              <a:ext uri="{FF2B5EF4-FFF2-40B4-BE49-F238E27FC236}">
                <a16:creationId xmlns:a16="http://schemas.microsoft.com/office/drawing/2014/main" id="{1FC79CFD-22F4-7762-1A47-7C4C34A90518}"/>
              </a:ext>
            </a:extLst>
          </p:cNvPr>
          <p:cNvSpPr>
            <a:spLocks noGrp="1"/>
          </p:cNvSpPr>
          <p:nvPr>
            <p:ph type="sldNum" sz="quarter" idx="12"/>
          </p:nvPr>
        </p:nvSpPr>
        <p:spPr/>
        <p:txBody>
          <a:bodyPr/>
          <a:lstStyle/>
          <a:p>
            <a:fld id="{87E7843D-FF13-4365-9478-9625B70A2705}" type="slidenum">
              <a:rPr lang="en-US" smtClean="0"/>
              <a:t>39</a:t>
            </a:fld>
            <a:endParaRPr lang="en-US"/>
          </a:p>
        </p:txBody>
      </p:sp>
    </p:spTree>
    <p:extLst>
      <p:ext uri="{BB962C8B-B14F-4D97-AF65-F5344CB8AC3E}">
        <p14:creationId xmlns:p14="http://schemas.microsoft.com/office/powerpoint/2010/main" val="1844253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E99FF03-DD5A-4DE5-9633-AA461D9BB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3D7C00-B55B-5903-B80A-C9815A4E99DB}"/>
              </a:ext>
            </a:extLst>
          </p:cNvPr>
          <p:cNvSpPr>
            <a:spLocks noGrp="1"/>
          </p:cNvSpPr>
          <p:nvPr>
            <p:ph type="ctrTitle"/>
          </p:nvPr>
        </p:nvSpPr>
        <p:spPr>
          <a:xfrm>
            <a:off x="4789941" y="511685"/>
            <a:ext cx="6404238" cy="5622415"/>
          </a:xfrm>
        </p:spPr>
        <p:txBody>
          <a:bodyPr anchor="t">
            <a:normAutofit/>
          </a:bodyPr>
          <a:lstStyle/>
          <a:p>
            <a:r>
              <a:rPr lang="en-CH" sz="6600"/>
              <a:t>Introduction to Spring Framework</a:t>
            </a:r>
          </a:p>
        </p:txBody>
      </p:sp>
      <p:cxnSp>
        <p:nvCxnSpPr>
          <p:cNvPr id="18" name="Straight Connector 17">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6169" y="723900"/>
            <a:ext cx="0" cy="53340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26C02F3-FF0B-BDB0-2423-9DF792231CBC}"/>
              </a:ext>
            </a:extLst>
          </p:cNvPr>
          <p:cNvSpPr>
            <a:spLocks noGrp="1"/>
          </p:cNvSpPr>
          <p:nvPr>
            <p:ph type="sldNum" sz="quarter" idx="12"/>
          </p:nvPr>
        </p:nvSpPr>
        <p:spPr/>
        <p:txBody>
          <a:bodyPr/>
          <a:lstStyle/>
          <a:p>
            <a:fld id="{87E7843D-FF13-4365-9478-9625B70A2705}" type="slidenum">
              <a:rPr lang="en-US" smtClean="0"/>
              <a:t>4</a:t>
            </a:fld>
            <a:endParaRPr lang="en-US"/>
          </a:p>
        </p:txBody>
      </p:sp>
    </p:spTree>
    <p:extLst>
      <p:ext uri="{BB962C8B-B14F-4D97-AF65-F5344CB8AC3E}">
        <p14:creationId xmlns:p14="http://schemas.microsoft.com/office/powerpoint/2010/main" val="11607110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AF2C0-D158-8E0D-6A82-E5FE215B38B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Unit Testing in Spring Framework</a:t>
            </a:r>
          </a:p>
        </p:txBody>
      </p:sp>
      <p:pic>
        <p:nvPicPr>
          <p:cNvPr id="5" name="Content Placeholder 4" descr="Gear concept">
            <a:extLst>
              <a:ext uri="{FF2B5EF4-FFF2-40B4-BE49-F238E27FC236}">
                <a16:creationId xmlns:a16="http://schemas.microsoft.com/office/drawing/2014/main" id="{8D351804-942D-43EA-AD76-C6CB12A63E7F}"/>
              </a:ext>
            </a:extLst>
          </p:cNvPr>
          <p:cNvPicPr>
            <a:picLocks noGrp="1" noChangeAspect="1"/>
          </p:cNvPicPr>
          <p:nvPr>
            <p:ph sz="half" idx="1"/>
          </p:nvPr>
        </p:nvPicPr>
        <p:blipFill>
          <a:blip r:embed="rId3"/>
          <a:srcRect l="18236" r="20592"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A98F8C5-3B90-B7BE-5470-8189095F72EF}"/>
              </a:ext>
            </a:extLst>
          </p:cNvPr>
          <p:cNvSpPr>
            <a:spLocks noGrp="1"/>
          </p:cNvSpPr>
          <p:nvPr>
            <p:ph sz="half" idx="2"/>
          </p:nvPr>
        </p:nvSpPr>
        <p:spPr>
          <a:xfrm>
            <a:off x="4866968" y="2221992"/>
            <a:ext cx="6627924" cy="3739896"/>
          </a:xfrm>
        </p:spPr>
        <p:txBody>
          <a:bodyPr vert="horz" lIns="91440" tIns="45720" rIns="91440" bIns="45720" rtlCol="0">
            <a:normAutofit/>
          </a:bodyPr>
          <a:lstStyle/>
          <a:p>
            <a:pPr>
              <a:lnSpc>
                <a:spcPct val="100000"/>
              </a:lnSpc>
            </a:pPr>
            <a:r>
              <a:rPr lang="en-US" dirty="0"/>
              <a:t>Unit tests verify individual components for expected </a:t>
            </a:r>
            <a:r>
              <a:rPr lang="en-US" dirty="0" err="1"/>
              <a:t>behaviour</a:t>
            </a:r>
            <a:r>
              <a:rPr lang="en-US" dirty="0"/>
              <a:t>.</a:t>
            </a:r>
          </a:p>
          <a:p>
            <a:pPr>
              <a:lnSpc>
                <a:spcPct val="100000"/>
              </a:lnSpc>
            </a:pPr>
            <a:r>
              <a:rPr lang="en-US" dirty="0"/>
              <a:t>Mocking allows isolation of classes like repositories and services during testing.</a:t>
            </a:r>
          </a:p>
          <a:p>
            <a:pPr>
              <a:lnSpc>
                <a:spcPct val="100000"/>
              </a:lnSpc>
            </a:pPr>
            <a:r>
              <a:rPr lang="en-US" dirty="0"/>
              <a:t>Effective unit tests improve code reliability and maintainability.</a:t>
            </a:r>
          </a:p>
          <a:p>
            <a:pPr>
              <a:lnSpc>
                <a:spcPct val="100000"/>
              </a:lnSpc>
            </a:pPr>
            <a:r>
              <a:rPr lang="en-US" dirty="0"/>
              <a:t>Integration tests complement unit tests by validating component interactions.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7240933-C5DA-231F-A8BC-CA0B58D9AD7C}"/>
              </a:ext>
            </a:extLst>
          </p:cNvPr>
          <p:cNvSpPr>
            <a:spLocks noGrp="1"/>
          </p:cNvSpPr>
          <p:nvPr>
            <p:ph type="sldNum" sz="quarter" idx="12"/>
          </p:nvPr>
        </p:nvSpPr>
        <p:spPr/>
        <p:txBody>
          <a:bodyPr/>
          <a:lstStyle/>
          <a:p>
            <a:fld id="{87E7843D-FF13-4365-9478-9625B70A2705}" type="slidenum">
              <a:rPr lang="en-US" smtClean="0"/>
              <a:t>40</a:t>
            </a:fld>
            <a:endParaRPr lang="en-US"/>
          </a:p>
        </p:txBody>
      </p:sp>
    </p:spTree>
    <p:extLst>
      <p:ext uri="{BB962C8B-B14F-4D97-AF65-F5344CB8AC3E}">
        <p14:creationId xmlns:p14="http://schemas.microsoft.com/office/powerpoint/2010/main" val="281071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64F8B-5682-A651-141B-C431848D4970}"/>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Problems Spring is intended to solve</a:t>
            </a:r>
          </a:p>
        </p:txBody>
      </p:sp>
      <p:pic>
        <p:nvPicPr>
          <p:cNvPr id="5" name="Content Placeholder 4" descr="File folder big data internet network cloud computing">
            <a:extLst>
              <a:ext uri="{FF2B5EF4-FFF2-40B4-BE49-F238E27FC236}">
                <a16:creationId xmlns:a16="http://schemas.microsoft.com/office/drawing/2014/main" id="{E6F460CC-BA71-4E70-AA9B-015046E68574}"/>
              </a:ext>
            </a:extLst>
          </p:cNvPr>
          <p:cNvPicPr>
            <a:picLocks noGrp="1" noChangeAspect="1"/>
          </p:cNvPicPr>
          <p:nvPr>
            <p:ph sz="half" idx="1"/>
          </p:nvPr>
        </p:nvPicPr>
        <p:blipFill>
          <a:blip r:embed="rId3"/>
          <a:srcRect l="30510" r="31257"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F46960C-CB42-127F-F376-53E5C46186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GB" sz="1400" b="1" dirty="0"/>
              <a:t>Tight Coupling Issue</a:t>
            </a:r>
          </a:p>
          <a:p>
            <a:pPr marL="0" lvl="1" indent="0">
              <a:buNone/>
            </a:pPr>
            <a:r>
              <a:rPr lang="en-GB" sz="1400" dirty="0"/>
              <a:t>Spring tackles the problem of tight coupling in Java applications, allowing for more flexibility and easier maintenance.</a:t>
            </a:r>
          </a:p>
          <a:p>
            <a:pPr marL="0" indent="0">
              <a:spcBef>
                <a:spcPts val="2500"/>
              </a:spcBef>
              <a:buNone/>
            </a:pPr>
            <a:r>
              <a:rPr lang="en-GB" sz="1400" b="1" dirty="0"/>
              <a:t>Testing Difficulties</a:t>
            </a:r>
          </a:p>
          <a:p>
            <a:pPr marL="0" lvl="1" indent="0">
              <a:buNone/>
            </a:pPr>
            <a:r>
              <a:rPr lang="en-GB" sz="1400" dirty="0"/>
              <a:t>Spring helps overcome testing difficulties in Java development by promoting dependency injection and easier testability.</a:t>
            </a:r>
          </a:p>
          <a:p>
            <a:pPr marL="0" indent="0">
              <a:spcBef>
                <a:spcPts val="2500"/>
              </a:spcBef>
              <a:buNone/>
            </a:pPr>
            <a:r>
              <a:rPr lang="en-GB" sz="1400" b="1" dirty="0"/>
              <a:t>Enhanced Modularity</a:t>
            </a:r>
          </a:p>
          <a:p>
            <a:pPr marL="0" lvl="1" indent="0">
              <a:buNone/>
            </a:pPr>
            <a:r>
              <a:rPr lang="en-GB" sz="1400" dirty="0"/>
              <a:t>Spring's modular architecture allows developers to build applications in a more structured and maintainable manner.</a:t>
            </a:r>
            <a:endParaRPr lang="en-CH" sz="1400" dirty="0"/>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6D54ACF-514F-7B77-35EB-208029AD0179}"/>
              </a:ext>
            </a:extLst>
          </p:cNvPr>
          <p:cNvSpPr>
            <a:spLocks noGrp="1"/>
          </p:cNvSpPr>
          <p:nvPr>
            <p:ph type="sldNum" sz="quarter" idx="12"/>
          </p:nvPr>
        </p:nvSpPr>
        <p:spPr/>
        <p:txBody>
          <a:bodyPr/>
          <a:lstStyle/>
          <a:p>
            <a:fld id="{87E7843D-FF13-4365-9478-9625B70A2705}" type="slidenum">
              <a:rPr lang="en-US" smtClean="0"/>
              <a:t>5</a:t>
            </a:fld>
            <a:endParaRPr lang="en-US"/>
          </a:p>
        </p:txBody>
      </p:sp>
    </p:spTree>
    <p:extLst>
      <p:ext uri="{BB962C8B-B14F-4D97-AF65-F5344CB8AC3E}">
        <p14:creationId xmlns:p14="http://schemas.microsoft.com/office/powerpoint/2010/main" val="118246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10AFE-2A1D-98B8-4DA4-BB584077401F}"/>
              </a:ext>
            </a:extLst>
          </p:cNvPr>
          <p:cNvSpPr>
            <a:spLocks noGrp="1"/>
          </p:cNvSpPr>
          <p:nvPr>
            <p:ph type="title"/>
          </p:nvPr>
        </p:nvSpPr>
        <p:spPr>
          <a:xfrm>
            <a:off x="704088" y="4023657"/>
            <a:ext cx="3794760" cy="2110444"/>
          </a:xfrm>
        </p:spPr>
        <p:txBody>
          <a:bodyPr vert="horz" lIns="91440" tIns="45720" rIns="91440" bIns="45720" rtlCol="0" anchor="t">
            <a:normAutofit/>
          </a:bodyPr>
          <a:lstStyle/>
          <a:p>
            <a:pPr>
              <a:lnSpc>
                <a:spcPct val="90000"/>
              </a:lnSpc>
            </a:pPr>
            <a:r>
              <a:rPr lang="en-US" sz="3400"/>
              <a:t>Major Companies Using Spring Framework</a:t>
            </a:r>
          </a:p>
        </p:txBody>
      </p:sp>
      <p:pic>
        <p:nvPicPr>
          <p:cNvPr id="5" name="Content Placeholder 4" descr="Cloud shaped hard drive with cables">
            <a:extLst>
              <a:ext uri="{FF2B5EF4-FFF2-40B4-BE49-F238E27FC236}">
                <a16:creationId xmlns:a16="http://schemas.microsoft.com/office/drawing/2014/main" id="{B4C8059D-B7B8-48C7-BF60-A0BFFA5B6C5E}"/>
              </a:ext>
            </a:extLst>
          </p:cNvPr>
          <p:cNvPicPr>
            <a:picLocks noGrp="1" noChangeAspect="1"/>
          </p:cNvPicPr>
          <p:nvPr>
            <p:ph sz="half" idx="1"/>
          </p:nvPr>
        </p:nvPicPr>
        <p:blipFill>
          <a:blip r:embed="rId3"/>
          <a:srcRect t="17763" r="2" b="31121"/>
          <a:stretch/>
        </p:blipFill>
        <p:spPr>
          <a:xfrm>
            <a:off x="800100" y="717656"/>
            <a:ext cx="10591800" cy="3086100"/>
          </a:xfrm>
          <a:prstGeom prst="rect">
            <a:avLst/>
          </a:prstGeom>
        </p:spPr>
      </p:pic>
      <p:cxnSp>
        <p:nvCxnSpPr>
          <p:cNvPr id="29" name="Straight Connector 28">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4114590"/>
            <a:ext cx="9818" cy="2019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325001C-C25C-89B2-42F7-F0B072DC695F}"/>
              </a:ext>
            </a:extLst>
          </p:cNvPr>
          <p:cNvSpPr>
            <a:spLocks noGrp="1"/>
          </p:cNvSpPr>
          <p:nvPr>
            <p:ph sz="half" idx="2"/>
          </p:nvPr>
        </p:nvSpPr>
        <p:spPr>
          <a:xfrm>
            <a:off x="5350933" y="4088705"/>
            <a:ext cx="6135924" cy="2093976"/>
          </a:xfrm>
        </p:spPr>
        <p:txBody>
          <a:bodyPr vert="horz" lIns="91440" tIns="45720" rIns="91440" bIns="45720" rtlCol="0">
            <a:normAutofit/>
          </a:bodyPr>
          <a:lstStyle/>
          <a:p>
            <a:pPr>
              <a:lnSpc>
                <a:spcPct val="100000"/>
              </a:lnSpc>
            </a:pPr>
            <a:r>
              <a:rPr lang="en-US" sz="1700"/>
              <a:t>Netflix utilizes Spring for its microservices architecture.</a:t>
            </a:r>
          </a:p>
          <a:p>
            <a:pPr>
              <a:lnSpc>
                <a:spcPct val="100000"/>
              </a:lnSpc>
            </a:pPr>
            <a:r>
              <a:rPr lang="en-US" sz="1700"/>
              <a:t>Amazon relies on Spring for building scalable applications.</a:t>
            </a:r>
          </a:p>
          <a:p>
            <a:pPr>
              <a:lnSpc>
                <a:spcPct val="100000"/>
              </a:lnSpc>
            </a:pPr>
            <a:r>
              <a:rPr lang="en-US" sz="1700"/>
              <a:t>eBay employs Spring to enhance its e-commerce platform.</a:t>
            </a:r>
          </a:p>
          <a:p>
            <a:pPr>
              <a:lnSpc>
                <a:spcPct val="100000"/>
              </a:lnSpc>
            </a:pPr>
            <a:r>
              <a:rPr lang="en-US" sz="1700"/>
              <a:t>Accenture utilizes Spring for agile software development.</a:t>
            </a:r>
          </a:p>
          <a:p>
            <a:pPr>
              <a:lnSpc>
                <a:spcPct val="100000"/>
              </a:lnSpc>
            </a:pPr>
            <a:r>
              <a:rPr lang="en-US" sz="1700"/>
              <a:t>LinkedIn incorporates Spring for managing data and services.</a:t>
            </a:r>
          </a:p>
        </p:txBody>
      </p:sp>
      <p:sp>
        <p:nvSpPr>
          <p:cNvPr id="3" name="Slide Number Placeholder 2">
            <a:extLst>
              <a:ext uri="{FF2B5EF4-FFF2-40B4-BE49-F238E27FC236}">
                <a16:creationId xmlns:a16="http://schemas.microsoft.com/office/drawing/2014/main" id="{971745E8-5BF2-5818-50B2-0093DAB4D830}"/>
              </a:ext>
            </a:extLst>
          </p:cNvPr>
          <p:cNvSpPr>
            <a:spLocks noGrp="1"/>
          </p:cNvSpPr>
          <p:nvPr>
            <p:ph type="sldNum" sz="quarter" idx="12"/>
          </p:nvPr>
        </p:nvSpPr>
        <p:spPr/>
        <p:txBody>
          <a:bodyPr/>
          <a:lstStyle/>
          <a:p>
            <a:fld id="{87E7843D-FF13-4365-9478-9625B70A2705}" type="slidenum">
              <a:rPr lang="en-US" smtClean="0"/>
              <a:t>6</a:t>
            </a:fld>
            <a:endParaRPr lang="en-US"/>
          </a:p>
        </p:txBody>
      </p:sp>
    </p:spTree>
    <p:extLst>
      <p:ext uri="{BB962C8B-B14F-4D97-AF65-F5344CB8AC3E}">
        <p14:creationId xmlns:p14="http://schemas.microsoft.com/office/powerpoint/2010/main" val="286159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6A8FD-0886-4320-50B0-9701159EDC5E}"/>
              </a:ext>
            </a:extLst>
          </p:cNvPr>
          <p:cNvSpPr>
            <a:spLocks noGrp="1"/>
          </p:cNvSpPr>
          <p:nvPr>
            <p:ph type="title"/>
          </p:nvPr>
        </p:nvSpPr>
        <p:spPr>
          <a:xfrm>
            <a:off x="6696186" y="909637"/>
            <a:ext cx="4800600" cy="1307592"/>
          </a:xfrm>
        </p:spPr>
        <p:txBody>
          <a:bodyPr vert="horz" lIns="91440" tIns="45720" rIns="91440" bIns="45720" rtlCol="0" anchor="t">
            <a:normAutofit/>
          </a:bodyPr>
          <a:lstStyle/>
          <a:p>
            <a:pPr>
              <a:lnSpc>
                <a:spcPct val="90000"/>
              </a:lnSpc>
            </a:pPr>
            <a:r>
              <a:rPr lang="en-US" sz="3400"/>
              <a:t>Overview of Spring Framework features</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CC3ABAAB-1919-4796-9144-C5A571D1D938}"/>
              </a:ext>
            </a:extLst>
          </p:cNvPr>
          <p:cNvPicPr>
            <a:picLocks noGrp="1" noChangeAspect="1"/>
          </p:cNvPicPr>
          <p:nvPr>
            <p:ph sz="half" idx="1"/>
          </p:nvPr>
        </p:nvPicPr>
        <p:blipFill>
          <a:blip r:embed="rId3"/>
          <a:srcRect l="24572" r="16598" b="-1"/>
          <a:stretch/>
        </p:blipFill>
        <p:spPr>
          <a:xfrm>
            <a:off x="20" y="10"/>
            <a:ext cx="6044164" cy="6857990"/>
          </a:xfrm>
          <a:prstGeom prst="rect">
            <a:avLst/>
          </a:prstGeom>
        </p:spPr>
      </p:pic>
      <p:cxnSp>
        <p:nvCxnSpPr>
          <p:cNvPr id="29" name="Straight Connector 28">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B68DDF1-03B9-F907-237D-D40B946FEF9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96186" y="2221992"/>
            <a:ext cx="4800600" cy="3739896"/>
          </a:xfrm>
        </p:spPr>
        <p:txBody>
          <a:bodyPr>
            <a:normAutofit/>
          </a:bodyPr>
          <a:lstStyle/>
          <a:p>
            <a:pPr marL="228600" indent="-228600" algn="l" rtl="0" eaLnBrk="1" latinLnBrk="0" hangingPunct="1">
              <a:spcBef>
                <a:spcPts val="2500"/>
              </a:spcBef>
              <a:buFont typeface="Arial" panose="020B0604020202020204" pitchFamily="34" charset="0"/>
              <a:buChar char="•"/>
            </a:pPr>
            <a:r>
              <a:rPr lang="en-GB" sz="2000" b="1">
                <a:solidFill>
                  <a:srgbClr val="000000"/>
                </a:solidFill>
                <a:effectLst/>
                <a:latin typeface="Calisto MT" panose="02040603050505030304" pitchFamily="18" charset="0"/>
              </a:rPr>
              <a:t>Dependency</a:t>
            </a:r>
            <a:r>
              <a:rPr lang="en-GB" sz="2000">
                <a:solidFill>
                  <a:srgbClr val="000000"/>
                </a:solidFill>
                <a:effectLst/>
                <a:latin typeface="Calisto MT" panose="02040603050505030304" pitchFamily="18" charset="0"/>
              </a:rPr>
              <a:t> </a:t>
            </a:r>
            <a:r>
              <a:rPr lang="en-GB" sz="2000" b="1">
                <a:solidFill>
                  <a:srgbClr val="000000"/>
                </a:solidFill>
                <a:effectLst/>
                <a:latin typeface="Calisto MT" panose="02040603050505030304" pitchFamily="18" charset="0"/>
              </a:rPr>
              <a:t>Injection</a:t>
            </a:r>
            <a:endParaRPr lang="en-GB" sz="2000">
              <a:solidFill>
                <a:srgbClr val="000000"/>
              </a:solidFill>
              <a:effectLst/>
              <a:latin typeface="Calisto MT" panose="02040603050505030304" pitchFamily="18" charset="0"/>
            </a:endParaRPr>
          </a:p>
          <a:p>
            <a:pPr marL="228600" indent="-228600" algn="l" rtl="0" eaLnBrk="1" latinLnBrk="0" hangingPunct="1">
              <a:spcBef>
                <a:spcPts val="2500"/>
              </a:spcBef>
              <a:buFont typeface="Arial" panose="020B0604020202020204" pitchFamily="34" charset="0"/>
              <a:buChar char="•"/>
            </a:pPr>
            <a:r>
              <a:rPr lang="en-GB" sz="2000" b="1">
                <a:solidFill>
                  <a:srgbClr val="000000"/>
                </a:solidFill>
                <a:effectLst/>
                <a:latin typeface="Calisto MT" panose="02040603050505030304" pitchFamily="18" charset="0"/>
              </a:rPr>
              <a:t>Spring</a:t>
            </a:r>
            <a:r>
              <a:rPr lang="en-GB" sz="2000">
                <a:solidFill>
                  <a:srgbClr val="000000"/>
                </a:solidFill>
                <a:effectLst/>
                <a:latin typeface="Calisto MT" panose="02040603050505030304" pitchFamily="18" charset="0"/>
              </a:rPr>
              <a:t> </a:t>
            </a:r>
            <a:r>
              <a:rPr lang="en-GB" sz="2000" b="1">
                <a:solidFill>
                  <a:srgbClr val="000000"/>
                </a:solidFill>
                <a:effectLst/>
                <a:latin typeface="Calisto MT" panose="02040603050505030304" pitchFamily="18" charset="0"/>
              </a:rPr>
              <a:t>MVC Framework</a:t>
            </a:r>
            <a:endParaRPr lang="en-GB" sz="2000">
              <a:solidFill>
                <a:srgbClr val="000000"/>
              </a:solidFill>
              <a:effectLst/>
              <a:latin typeface="Calisto MT" panose="02040603050505030304" pitchFamily="18" charset="0"/>
            </a:endParaRPr>
          </a:p>
          <a:p>
            <a:pPr marL="228600" indent="-228600" algn="l" rtl="0" eaLnBrk="1" latinLnBrk="0" hangingPunct="1">
              <a:spcBef>
                <a:spcPts val="2500"/>
              </a:spcBef>
              <a:buFont typeface="Arial" panose="020B0604020202020204" pitchFamily="34" charset="0"/>
              <a:buChar char="•"/>
            </a:pPr>
            <a:r>
              <a:rPr lang="en-GB" sz="2000" b="1">
                <a:solidFill>
                  <a:srgbClr val="000000"/>
                </a:solidFill>
                <a:effectLst/>
                <a:latin typeface="Calisto MT" panose="02040603050505030304" pitchFamily="18" charset="0"/>
              </a:rPr>
              <a:t>Spring Data</a:t>
            </a:r>
            <a:endParaRPr lang="en-GB" b="1" dirty="0"/>
          </a:p>
        </p:txBody>
      </p:sp>
      <p:cxnSp>
        <p:nvCxnSpPr>
          <p:cNvPr id="31" name="Straight Connector 30">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6DE9CA4-880E-D3F0-8271-9468823DBF1B}"/>
              </a:ext>
            </a:extLst>
          </p:cNvPr>
          <p:cNvSpPr>
            <a:spLocks noGrp="1"/>
          </p:cNvSpPr>
          <p:nvPr>
            <p:ph type="sldNum" sz="quarter" idx="12"/>
          </p:nvPr>
        </p:nvSpPr>
        <p:spPr/>
        <p:txBody>
          <a:bodyPr/>
          <a:lstStyle/>
          <a:p>
            <a:fld id="{87E7843D-FF13-4365-9478-9625B70A2705}" type="slidenum">
              <a:rPr lang="en-US" smtClean="0"/>
              <a:t>7</a:t>
            </a:fld>
            <a:endParaRPr lang="en-US"/>
          </a:p>
        </p:txBody>
      </p:sp>
    </p:spTree>
    <p:extLst>
      <p:ext uri="{BB962C8B-B14F-4D97-AF65-F5344CB8AC3E}">
        <p14:creationId xmlns:p14="http://schemas.microsoft.com/office/powerpoint/2010/main" val="555506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5EEEFB06-A56E-C1A3-3DD0-E8DA7BAE5E20}"/>
              </a:ext>
            </a:extLst>
          </p:cNvPr>
          <p:cNvSpPr>
            <a:spLocks noGrp="1"/>
          </p:cNvSpPr>
          <p:nvPr>
            <p:ph type="ctrTitle"/>
          </p:nvPr>
        </p:nvSpPr>
        <p:spPr>
          <a:xfrm>
            <a:off x="695324" y="1145308"/>
            <a:ext cx="7600263" cy="4860947"/>
          </a:xfrm>
        </p:spPr>
        <p:txBody>
          <a:bodyPr anchor="b">
            <a:normAutofit/>
          </a:bodyPr>
          <a:lstStyle/>
          <a:p>
            <a:r>
              <a:rPr lang="en-CH" sz="7600"/>
              <a:t>Core Concepts of Spring Framework</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896D34D-6EDC-869D-A9C3-0D1F7C223EA7}"/>
              </a:ext>
            </a:extLst>
          </p:cNvPr>
          <p:cNvSpPr>
            <a:spLocks noGrp="1"/>
          </p:cNvSpPr>
          <p:nvPr>
            <p:ph type="sldNum" sz="quarter" idx="12"/>
          </p:nvPr>
        </p:nvSpPr>
        <p:spPr/>
        <p:txBody>
          <a:bodyPr/>
          <a:lstStyle/>
          <a:p>
            <a:fld id="{87E7843D-FF13-4365-9478-9625B70A2705}" type="slidenum">
              <a:rPr lang="en-US" smtClean="0"/>
              <a:t>8</a:t>
            </a:fld>
            <a:endParaRPr lang="en-US"/>
          </a:p>
        </p:txBody>
      </p:sp>
    </p:spTree>
    <p:extLst>
      <p:ext uri="{BB962C8B-B14F-4D97-AF65-F5344CB8AC3E}">
        <p14:creationId xmlns:p14="http://schemas.microsoft.com/office/powerpoint/2010/main" val="4054180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C5697-220F-ED27-237E-DD2CFA6382AD}"/>
              </a:ext>
            </a:extLst>
          </p:cNvPr>
          <p:cNvSpPr>
            <a:spLocks noGrp="1"/>
          </p:cNvSpPr>
          <p:nvPr>
            <p:ph type="title"/>
          </p:nvPr>
        </p:nvSpPr>
        <p:spPr>
          <a:xfrm>
            <a:off x="704088" y="914400"/>
            <a:ext cx="10780776" cy="1180210"/>
          </a:xfrm>
        </p:spPr>
        <p:txBody>
          <a:bodyPr vert="horz" lIns="91440" tIns="45720" rIns="91440" bIns="45720" rtlCol="0" anchor="t">
            <a:normAutofit/>
          </a:bodyPr>
          <a:lstStyle/>
          <a:p>
            <a:r>
              <a:rPr lang="en-US"/>
              <a:t>Dependency Injection</a:t>
            </a:r>
          </a:p>
        </p:txBody>
      </p:sp>
      <p:cxnSp>
        <p:nvCxnSpPr>
          <p:cNvPr id="1037" name="Straight Connector 1036">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A diagram of a class&#10;&#10;AI-generated content may be incorrect.">
            <a:extLst>
              <a:ext uri="{FF2B5EF4-FFF2-40B4-BE49-F238E27FC236}">
                <a16:creationId xmlns:a16="http://schemas.microsoft.com/office/drawing/2014/main" id="{A5253A8B-2225-0BD3-6B27-D661FABCB9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0098" y="2291997"/>
            <a:ext cx="5549902" cy="38710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4FBE0A0-BDC0-DA9F-307F-2DAEF31E8E9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64960" y="2346960"/>
            <a:ext cx="4819903" cy="3775456"/>
          </a:xfrm>
        </p:spPr>
        <p:txBody>
          <a:bodyPr>
            <a:normAutofit/>
          </a:bodyPr>
          <a:lstStyle/>
          <a:p>
            <a:pPr marL="0" indent="0">
              <a:lnSpc>
                <a:spcPct val="100000"/>
              </a:lnSpc>
              <a:spcBef>
                <a:spcPts val="2500"/>
              </a:spcBef>
              <a:buNone/>
            </a:pPr>
            <a:r>
              <a:rPr lang="en-GB" sz="1500" b="1" dirty="0"/>
              <a:t>Design Pattern Overview</a:t>
            </a:r>
          </a:p>
          <a:p>
            <a:pPr marL="0" lvl="1" indent="0">
              <a:lnSpc>
                <a:spcPct val="100000"/>
              </a:lnSpc>
              <a:buNone/>
            </a:pPr>
            <a:r>
              <a:rPr lang="en-GB" sz="1500" dirty="0"/>
              <a:t>Dependency Injection is a design pattern that promotes Inversion of Control, enhancing code structure and flexibility.</a:t>
            </a:r>
          </a:p>
          <a:p>
            <a:pPr marL="0" indent="0">
              <a:lnSpc>
                <a:spcPct val="100000"/>
              </a:lnSpc>
              <a:spcBef>
                <a:spcPts val="2500"/>
              </a:spcBef>
              <a:buNone/>
            </a:pPr>
            <a:r>
              <a:rPr lang="en-GB" sz="1500" b="1" dirty="0"/>
              <a:t>Efficient Dependency Management</a:t>
            </a:r>
          </a:p>
          <a:p>
            <a:pPr marL="0" lvl="1" indent="0">
              <a:lnSpc>
                <a:spcPct val="100000"/>
              </a:lnSpc>
              <a:buNone/>
            </a:pPr>
            <a:r>
              <a:rPr lang="en-GB" sz="1500" dirty="0"/>
              <a:t>DI allows for efficient management of object dependencies, leading to cleaner and more modular code.</a:t>
            </a:r>
          </a:p>
          <a:p>
            <a:pPr marL="0" indent="0">
              <a:lnSpc>
                <a:spcPct val="100000"/>
              </a:lnSpc>
              <a:spcBef>
                <a:spcPts val="2500"/>
              </a:spcBef>
              <a:buNone/>
            </a:pPr>
            <a:r>
              <a:rPr lang="en-GB" sz="1500" b="1" dirty="0"/>
              <a:t>Testing and Maintenance</a:t>
            </a:r>
          </a:p>
          <a:p>
            <a:pPr marL="0" lvl="1" indent="0">
              <a:lnSpc>
                <a:spcPct val="100000"/>
              </a:lnSpc>
              <a:buNone/>
            </a:pPr>
            <a:r>
              <a:rPr lang="en-GB" sz="1500" dirty="0"/>
              <a:t>Using DI simplifies testing and maintenance by allowing easy swapping of implementations and mocking dependencies.</a:t>
            </a:r>
            <a:endParaRPr lang="en-CH" sz="1500" dirty="0"/>
          </a:p>
        </p:txBody>
      </p:sp>
      <p:sp>
        <p:nvSpPr>
          <p:cNvPr id="3" name="Slide Number Placeholder 2">
            <a:extLst>
              <a:ext uri="{FF2B5EF4-FFF2-40B4-BE49-F238E27FC236}">
                <a16:creationId xmlns:a16="http://schemas.microsoft.com/office/drawing/2014/main" id="{6DA8B545-9E69-7A1C-19FE-7B3A5DD4069A}"/>
              </a:ext>
            </a:extLst>
          </p:cNvPr>
          <p:cNvSpPr>
            <a:spLocks noGrp="1"/>
          </p:cNvSpPr>
          <p:nvPr>
            <p:ph type="sldNum" sz="quarter" idx="12"/>
          </p:nvPr>
        </p:nvSpPr>
        <p:spPr/>
        <p:txBody>
          <a:bodyPr/>
          <a:lstStyle/>
          <a:p>
            <a:fld id="{87E7843D-FF13-4365-9478-9625B70A2705}" type="slidenum">
              <a:rPr lang="en-US" smtClean="0"/>
              <a:t>9</a:t>
            </a:fld>
            <a:endParaRPr lang="en-US"/>
          </a:p>
        </p:txBody>
      </p:sp>
    </p:spTree>
    <p:extLst>
      <p:ext uri="{BB962C8B-B14F-4D97-AF65-F5344CB8AC3E}">
        <p14:creationId xmlns:p14="http://schemas.microsoft.com/office/powerpoint/2010/main" val="4095900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TotalTime>
  <Words>3051</Words>
  <Application>Microsoft Office PowerPoint</Application>
  <PresentationFormat>Widescreen</PresentationFormat>
  <Paragraphs>304</Paragraphs>
  <Slides>40</Slides>
  <Notes>36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Arial</vt:lpstr>
      <vt:lpstr>Bierstadt</vt:lpstr>
      <vt:lpstr>Calisto MT</vt:lpstr>
      <vt:lpstr>JetBrains Mono</vt:lpstr>
      <vt:lpstr>Segoe UI</vt:lpstr>
      <vt:lpstr>Univers Condensed</vt:lpstr>
      <vt:lpstr>ChronicleVTI</vt:lpstr>
      <vt:lpstr>Level Up Your Java Code with Spring Framework</vt:lpstr>
      <vt:lpstr>ASYNC Follow up</vt:lpstr>
      <vt:lpstr>Topics to be Covered</vt:lpstr>
      <vt:lpstr>Introduction to Spring Framework</vt:lpstr>
      <vt:lpstr>Problems Spring is intended to solve</vt:lpstr>
      <vt:lpstr>Major Companies Using Spring Framework</vt:lpstr>
      <vt:lpstr>Overview of Spring Framework features</vt:lpstr>
      <vt:lpstr>Core Concepts of Spring Framework</vt:lpstr>
      <vt:lpstr>Dependency Injection</vt:lpstr>
      <vt:lpstr>PowerPoint Presentation</vt:lpstr>
      <vt:lpstr>Inversion of Control</vt:lpstr>
      <vt:lpstr>Spring Application Context</vt:lpstr>
      <vt:lpstr>Component Scanning</vt:lpstr>
      <vt:lpstr>Component Scan Configuration</vt:lpstr>
      <vt:lpstr>Spring Beans and Their Lifecycle</vt:lpstr>
      <vt:lpstr>Spring framework for Web Applications</vt:lpstr>
      <vt:lpstr>Introducing Spring MVC: A Framework for Web Development</vt:lpstr>
      <vt:lpstr>Model-View-Controller architecture</vt:lpstr>
      <vt:lpstr>PowerPoint Presentation</vt:lpstr>
      <vt:lpstr>Setting up Spring MVC</vt:lpstr>
      <vt:lpstr>Spring Security for Application Protection</vt:lpstr>
      <vt:lpstr>Security features in Spring</vt:lpstr>
      <vt:lpstr>Understanding spring security internals</vt:lpstr>
      <vt:lpstr>Practical examples with code</vt:lpstr>
      <vt:lpstr>Exploring method level Spring Security and AOP Proxy Concepts</vt:lpstr>
      <vt:lpstr>Understanding method Authorization in Spring Security</vt:lpstr>
      <vt:lpstr>Concepts of Aspect-Oriented Programming (AOP) in Spring</vt:lpstr>
      <vt:lpstr>Spring Data Layer Integration</vt:lpstr>
      <vt:lpstr>Working with Spring Data JPA</vt:lpstr>
      <vt:lpstr>Practical examples with code</vt:lpstr>
      <vt:lpstr>Spring Boot for Rapid Development</vt:lpstr>
      <vt:lpstr>Benefits of using Spring Boot</vt:lpstr>
      <vt:lpstr>Applicability of Spring Boot vs plain Spring Framework</vt:lpstr>
      <vt:lpstr>Practical examples with code</vt:lpstr>
      <vt:lpstr>Conclusion</vt:lpstr>
      <vt:lpstr>Transaction Management in Spring</vt:lpstr>
      <vt:lpstr>Understanding DB Transactions Vs. Spring Transactions</vt:lpstr>
      <vt:lpstr>Transaction Rollback and Commit Mechanisms in Spring</vt:lpstr>
      <vt:lpstr>Practical Examples of Transaction Management</vt:lpstr>
      <vt:lpstr>Unit Testing in Spring Framework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Dmitry Kekelidze</dc:creator>
  <cp:lastModifiedBy>Dmitry Kekelidze</cp:lastModifiedBy>
  <cp:revision>21</cp:revision>
  <dcterms:created xsi:type="dcterms:W3CDTF">2025-04-08T07:48:20Z</dcterms:created>
  <dcterms:modified xsi:type="dcterms:W3CDTF">2025-04-30T13:31:39Z</dcterms:modified>
</cp:coreProperties>
</file>